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3" r:id="rId10"/>
    <p:sldId id="262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8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E76C04E-9804-450B-7825-BFBDFBCFDBF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F9C8C98B-6950-DA3F-06E5-A25625B0D2F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58A148E0-247B-6CCA-34B1-BE733398AC0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7E617F8-AD5A-4364-BF32-DD777330FAC3}" type="datetime1">
              <a:rPr lang="hu-HU"/>
              <a:pPr lvl="0"/>
              <a:t>2026. 01. 28.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53734DCB-1A90-CBB0-C99D-84A2367E43E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23C9D95E-3B03-089F-95A0-46248361667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5872C4-1BEB-4470-96E4-65A0EF7E7908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5246168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5F9F2AC-3094-32DF-8CCD-EC97889F7B3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D698FEA-11B7-3D80-C0B4-C6E53E04FDB8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3F167C5F-E154-6A84-D553-5FB6495EAD8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CBC4795-105D-4214-B4C7-AF4FA33B515E}" type="datetime1">
              <a:rPr lang="hu-HU"/>
              <a:pPr lvl="0"/>
              <a:t>2026. 01. 28.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C496421F-2B82-DE59-7389-8F1BC1A3883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BE915975-7E1C-8E90-5D58-16BC8E84F3A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3320FA8-9978-4848-8AF7-187A6F657B07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62897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23A18B3-5161-309D-116F-8F946D47D2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D2D54532-6D1F-E5CE-12B4-EDD1A542006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6B1729F8-B9DF-4D90-10B4-A086B5AD044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1B9ABD-7D30-4634-A501-C5BE6DD83BEC}" type="datetime1">
              <a:rPr lang="hu-HU"/>
              <a:pPr lvl="0"/>
              <a:t>2026. 01. 28.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0E9D5AED-FBCC-53CF-575C-3696010885E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5D4F23B1-20E5-CE1C-19ED-A08271CCF50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B1C8AA6-D2D2-4172-8224-F86DF22A19C0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48731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0CDB1FF-2326-757B-A820-DA44E201AF2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95817D3-B990-8C62-4F1F-FCD7BA89770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D724ED18-5B27-FF4D-6F09-F41F0AD2D750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A29BCA73-9521-E6C9-FCB5-7CBB5E64760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AE06C6-A7C7-46E8-80C2-EF2133F11C28}" type="datetime1">
              <a:rPr lang="hu-HU"/>
              <a:pPr lvl="0"/>
              <a:t>2026. 01. 28.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69BAD896-E93F-CB86-9F9F-AF1DE3AB110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44A6F480-1C97-4DA6-0F83-C32DB5C6EDC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50D1174-8032-44E9-91B1-09ADFE869431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58875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A323715-1A92-C826-9311-42AA1E10BEF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E91680A8-5264-255B-CF4B-3AA527B014F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F1FC3F09-708F-CF84-FCC5-0B74E179EA40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8BDB1242-E93C-D1E0-6010-5616D5E3EA66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6C553AD6-B266-72FB-CBF2-C8C1C805DA89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DA246393-2FCF-132F-D12B-C7484367907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F72FDB-E02E-408A-97D0-786B33F4A573}" type="datetime1">
              <a:rPr lang="hu-HU"/>
              <a:pPr lvl="0"/>
              <a:t>2026. 01. 28.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1DCA533E-4F55-FB46-4DB5-45D056EFBD4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235B0D72-2A33-15F0-4216-AA65CFD22E5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8764649-A4CA-4667-95F2-95FC0300CD59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79056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AC67F1A-7F11-155B-8B42-021FEE78B46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704AEEB3-7A8C-AECB-E4CA-F244C0A9E0A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CDCDD37-9291-43CA-96C9-EDE954DB580B}" type="datetime1">
              <a:rPr lang="hu-HU"/>
              <a:pPr lvl="0"/>
              <a:t>2026. 01. 28.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67A3443B-A72C-6D91-FB3E-AA3475A7990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0064F60B-0E31-EB12-D187-710E71A41B0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C4AA5E1-9916-4BCD-83B3-7C686CEFD93C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69307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6F2A605B-E2ED-28D8-A5D2-4FB52EC052C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FC0FE0-D345-424A-B3ED-E135AEFF3811}" type="datetime1">
              <a:rPr lang="hu-HU"/>
              <a:pPr lvl="0"/>
              <a:t>2026. 01. 28.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A28908EA-DA21-53BF-374C-ECE6D50400D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07BB22D3-1DDB-EE20-A629-940384A397C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94F4EE-2C10-4B3C-B58D-E162A6882442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19929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029EB44-C164-32BE-9407-8D78F1D7433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D38E3F3-529D-171D-3999-E0A49B0F112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7B3EEB9C-B1A7-9522-1E63-797BE008B7D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38FA87F7-879A-B681-1ACB-50AF28F1AC7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C38ACF8-FFF9-4132-AD33-329B4A55236F}" type="datetime1">
              <a:rPr lang="hu-HU"/>
              <a:pPr lvl="0"/>
              <a:t>2026. 01. 28.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5CEDF25D-4CEE-9B2E-017F-DECA28EFA9C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D517729B-8A5C-5A4C-3855-BF70E9C764D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765AD8D-3440-420F-85B5-2788CECA9615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8093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F38D716-CE74-0AFE-04B2-1FA60DF3022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A9874F30-E22E-357E-7F5B-1CA5D846E662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BABAF2C8-B041-4C10-89DA-2EC2E1EFFF17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88B040C5-A4E3-F758-29BD-8FEBA45906D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D89303-AEB9-4747-A715-F2145B44517D}" type="datetime1">
              <a:rPr lang="hu-HU"/>
              <a:pPr lvl="0"/>
              <a:t>2026. 01. 28.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DBFDFC17-48D8-BF2F-03BE-7F4A6BB05AA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90F2BDEA-3BFE-E6FC-AEDE-C32C4BE3B5B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EF4E0A-C867-4006-859F-E2637C0C829F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15518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94B1CD0-2363-C5CF-71BC-3462604E567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F86EB682-62ED-9234-E535-D21A2DB88021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93D83932-93B0-84BA-5095-B6AE0F69500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15744F-BD1A-4C75-A7D5-D1A30E05A340}" type="datetime1">
              <a:rPr lang="hu-HU"/>
              <a:pPr lvl="0"/>
              <a:t>2026. 01. 28.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B15DFDE3-B18D-EB1D-3487-EACD6BC4D90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5D47B92F-9EAA-1454-49D6-623ABBD432F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1F7B740-36E6-464F-B6CA-56235C290ABB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93561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56395DA4-E77D-0704-5399-563F6F083E7A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CCF4596C-A701-322C-6048-BBE5D3B484A5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983EE1D8-2E1A-EFE3-1425-BFA935EEC49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B8B733F-688A-4DE2-9CC9-00BED859BCAC}" type="datetime1">
              <a:rPr lang="hu-HU"/>
              <a:pPr lvl="0"/>
              <a:t>2026. 01. 28.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46E01FAC-2D56-DC71-7E6C-B0289011A90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1A8C3DBC-4C6A-21D1-A6DC-F8B89A97C71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F1B602A-9A92-44D1-95CD-C07B49A7B1CA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45484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DF111CF1-725D-13DD-F63F-7C17FF16822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2A3D4D5E-05CA-7306-4C8D-027A7457FEC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F3AF3925-B071-C840-18CA-E88C5E65D44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hu-HU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9BAAC40A-8606-4D2C-BC56-4686B75599B9}" type="datetime1">
              <a:rPr lang="hu-HU"/>
              <a:pPr lvl="0"/>
              <a:t>2026. 01. 28.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AB70CAE7-F349-7EB3-5DF1-E743473B0519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hu-HU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003C5D27-D110-497B-56F0-5700BEEEF1D6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hu-HU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EEF96635-7183-434F-9D0D-5769E5E8EA4E}" type="slidenum"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hu-HU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hu-HU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hu-HU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hu-HU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hu-HU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hu-HU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B4E9489-09CD-7ADA-32DC-18D2F96061F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724969" y="321548"/>
            <a:ext cx="9144000" cy="1172955"/>
          </a:xfrm>
          <a:solidFill>
            <a:srgbClr val="FFFFFF"/>
          </a:solidFill>
          <a:ln w="12701" cap="flat">
            <a:solidFill>
              <a:srgbClr val="000000"/>
            </a:solidFill>
            <a:prstDash val="solid"/>
            <a:miter/>
          </a:ln>
        </p:spPr>
        <p:txBody>
          <a:bodyPr>
            <a:normAutofit fontScale="90000"/>
          </a:bodyPr>
          <a:lstStyle/>
          <a:p>
            <a:pPr lvl="0"/>
            <a:r>
              <a:rPr lang="hu-HU" sz="3600" dirty="0">
                <a:latin typeface="Century" pitchFamily="18"/>
                <a:cs typeface="Times New Roman" pitchFamily="18"/>
              </a:rPr>
              <a:t>Miről szólnak a címkék? </a:t>
            </a:r>
            <a:br>
              <a:rPr lang="hu-HU" sz="3600" dirty="0">
                <a:latin typeface="Century" pitchFamily="18"/>
                <a:cs typeface="Times New Roman" pitchFamily="18"/>
              </a:rPr>
            </a:br>
            <a:r>
              <a:rPr lang="hu-HU" sz="3600" dirty="0">
                <a:latin typeface="Century" pitchFamily="18"/>
                <a:cs typeface="Times New Roman" pitchFamily="18"/>
              </a:rPr>
              <a:t>Tudatos fogyasztói magatartás kialakítása</a:t>
            </a:r>
            <a:endParaRPr lang="hu-HU" sz="9600" dirty="0">
              <a:latin typeface="Century" pitchFamily="18"/>
              <a:cs typeface="Times New Roman" pitchFamily="18"/>
            </a:endParaRP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BD220896-57A5-5A9C-2DDA-0086550038A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8068830" y="5096454"/>
            <a:ext cx="4123175" cy="1761545"/>
          </a:xfrm>
        </p:spPr>
        <p:txBody>
          <a:bodyPr/>
          <a:lstStyle/>
          <a:p>
            <a:pPr lvl="0"/>
            <a:r>
              <a:rPr lang="hu-HU" sz="2000" b="1">
                <a:highlight>
                  <a:srgbClr val="008000"/>
                </a:highlight>
                <a:latin typeface="Century" pitchFamily="18"/>
                <a:cs typeface="Times New Roman" pitchFamily="18"/>
              </a:rPr>
              <a:t>Fenntarthatósági Témahét</a:t>
            </a:r>
          </a:p>
          <a:p>
            <a:pPr lvl="0"/>
            <a:r>
              <a:rPr lang="hu-HU" sz="2000" b="1">
                <a:highlight>
                  <a:srgbClr val="008000"/>
                </a:highlight>
                <a:latin typeface="Century" pitchFamily="18"/>
                <a:cs typeface="Times New Roman" pitchFamily="18"/>
              </a:rPr>
              <a:t>2024</a:t>
            </a:r>
          </a:p>
          <a:p>
            <a:pPr lvl="0"/>
            <a:endParaRPr lang="hu-HU" sz="2000" b="1">
              <a:highlight>
                <a:srgbClr val="008000"/>
              </a:highlight>
              <a:latin typeface="Century" pitchFamily="18"/>
              <a:cs typeface="Times New Roman" pitchFamily="18"/>
            </a:endParaRPr>
          </a:p>
          <a:p>
            <a:pPr lvl="0"/>
            <a:r>
              <a:rPr lang="hu-HU" sz="2000" b="1">
                <a:highlight>
                  <a:srgbClr val="008000"/>
                </a:highlight>
                <a:latin typeface="Century" pitchFamily="18"/>
                <a:cs typeface="Times New Roman" pitchFamily="18"/>
              </a:rPr>
              <a:t>Készítette: Lakatos Péter</a:t>
            </a:r>
          </a:p>
          <a:p>
            <a:pPr lvl="0"/>
            <a:endParaRPr lang="hu-H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blipFill>
          <a:blip r:embed="rId2">
            <a:alphaModFix amt="6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799D1C7-4645-08BD-D8B6-F8862340596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36632" y="216413"/>
            <a:ext cx="9144000" cy="599664"/>
          </a:xfrm>
          <a:solidFill>
            <a:srgbClr val="FFFFFF"/>
          </a:solidFill>
          <a:ln w="12701" cap="flat">
            <a:solidFill>
              <a:srgbClr val="000000"/>
            </a:solidFill>
            <a:prstDash val="solid"/>
            <a:miter/>
          </a:ln>
        </p:spPr>
        <p:txBody>
          <a:bodyPr>
            <a:normAutofit/>
          </a:bodyPr>
          <a:lstStyle/>
          <a:p>
            <a:pPr lvl="0"/>
            <a:r>
              <a:rPr lang="hu-HU" sz="3200" dirty="0">
                <a:latin typeface="Times New Roman" pitchFamily="18"/>
                <a:cs typeface="Times New Roman" pitchFamily="18"/>
              </a:rPr>
              <a:t>Mit jelent az, hogy egy termék </a:t>
            </a:r>
            <a:r>
              <a:rPr lang="hu-HU" sz="3200" b="1" dirty="0">
                <a:latin typeface="Times New Roman" pitchFamily="18"/>
                <a:cs typeface="Times New Roman" pitchFamily="18"/>
              </a:rPr>
              <a:t>környezetbarát</a:t>
            </a:r>
            <a:r>
              <a:rPr lang="hu-HU" sz="3200" dirty="0">
                <a:latin typeface="Times New Roman" pitchFamily="18"/>
                <a:cs typeface="Times New Roman" pitchFamily="18"/>
              </a:rPr>
              <a:t>?</a:t>
            </a:r>
            <a:endParaRPr lang="hu-HU" sz="8600" dirty="0">
              <a:latin typeface="Times New Roman" pitchFamily="18"/>
              <a:cs typeface="Times New Roman" pitchFamily="18"/>
            </a:endParaRPr>
          </a:p>
        </p:txBody>
      </p:sp>
      <p:pic>
        <p:nvPicPr>
          <p:cNvPr id="3" name="Kép 6" descr="A képen clipart, rajzfilm, Grafika, hangulatjel látható&#10;&#10;Automatikusan generált leírás">
            <a:extLst>
              <a:ext uri="{FF2B5EF4-FFF2-40B4-BE49-F238E27FC236}">
                <a16:creationId xmlns:a16="http://schemas.microsoft.com/office/drawing/2014/main" id="{9158FE8E-1A47-E958-DAD9-1E62524256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6000" y="2988089"/>
            <a:ext cx="2676000" cy="356799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Cím 1">
            <a:extLst>
              <a:ext uri="{FF2B5EF4-FFF2-40B4-BE49-F238E27FC236}">
                <a16:creationId xmlns:a16="http://schemas.microsoft.com/office/drawing/2014/main" id="{7E5545FF-CEBB-1A8C-F6DC-B05D44CE42CC}"/>
              </a:ext>
            </a:extLst>
          </p:cNvPr>
          <p:cNvSpPr txBox="1">
            <a:spLocks/>
          </p:cNvSpPr>
          <p:nvPr/>
        </p:nvSpPr>
        <p:spPr>
          <a:xfrm>
            <a:off x="993057" y="1356852"/>
            <a:ext cx="8563898" cy="1028470"/>
          </a:xfrm>
          <a:prstGeom prst="rect">
            <a:avLst/>
          </a:prstGeom>
          <a:solidFill>
            <a:srgbClr val="FFFFFF"/>
          </a:solidFill>
          <a:ln w="12701" cap="flat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b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hu-HU" sz="6000" b="0" i="0" u="none" strike="noStrike" kern="1200" cap="none" spc="0" baseline="0">
                <a:solidFill>
                  <a:srgbClr val="000000"/>
                </a:solidFill>
                <a:uFillTx/>
                <a:latin typeface="Calibri Light"/>
              </a:defRPr>
            </a:lvl1pPr>
          </a:lstStyle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hu-HU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Természetes anyagokból készült, minél kevesebb vegyi anyag használatával.</a:t>
            </a:r>
          </a:p>
        </p:txBody>
      </p:sp>
      <p:sp>
        <p:nvSpPr>
          <p:cNvPr id="6" name="Cím 1">
            <a:extLst>
              <a:ext uri="{FF2B5EF4-FFF2-40B4-BE49-F238E27FC236}">
                <a16:creationId xmlns:a16="http://schemas.microsoft.com/office/drawing/2014/main" id="{6063B759-1BD0-83BB-E9BE-9FDD5DDF8F9F}"/>
              </a:ext>
            </a:extLst>
          </p:cNvPr>
          <p:cNvSpPr txBox="1">
            <a:spLocks/>
          </p:cNvSpPr>
          <p:nvPr/>
        </p:nvSpPr>
        <p:spPr>
          <a:xfrm>
            <a:off x="993057" y="2577729"/>
            <a:ext cx="8607224" cy="1028469"/>
          </a:xfrm>
          <a:prstGeom prst="rect">
            <a:avLst/>
          </a:prstGeom>
          <a:solidFill>
            <a:srgbClr val="FFFFFF"/>
          </a:solidFill>
          <a:ln w="12701" cap="flat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b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hu-HU" sz="6000" b="0" i="0" u="none" strike="noStrike" kern="1200" cap="none" spc="0" baseline="0">
                <a:solidFill>
                  <a:srgbClr val="000000"/>
                </a:solidFill>
                <a:uFillTx/>
                <a:latin typeface="Calibri Light"/>
              </a:defRPr>
            </a:lvl1pPr>
          </a:lstStyle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hu-H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Használata során nem keletkezik semmilyen káros anyag.</a:t>
            </a:r>
          </a:p>
        </p:txBody>
      </p:sp>
      <p:sp>
        <p:nvSpPr>
          <p:cNvPr id="7" name="Cím 1">
            <a:extLst>
              <a:ext uri="{FF2B5EF4-FFF2-40B4-BE49-F238E27FC236}">
                <a16:creationId xmlns:a16="http://schemas.microsoft.com/office/drawing/2014/main" id="{ED4890A4-1546-59AF-59D1-FF65979C846D}"/>
              </a:ext>
            </a:extLst>
          </p:cNvPr>
          <p:cNvSpPr txBox="1">
            <a:spLocks/>
          </p:cNvSpPr>
          <p:nvPr/>
        </p:nvSpPr>
        <p:spPr>
          <a:xfrm>
            <a:off x="993057" y="5094190"/>
            <a:ext cx="7246375" cy="813916"/>
          </a:xfrm>
          <a:prstGeom prst="rect">
            <a:avLst/>
          </a:prstGeom>
          <a:solidFill>
            <a:srgbClr val="FFFFFF"/>
          </a:solidFill>
          <a:ln w="12701" cap="flat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b" anchorCtr="1" compatLnSpc="1">
            <a:normAutofit/>
          </a:bodyPr>
          <a:lstStyle>
            <a:lvl1pPr marL="0" marR="0" lvl="0" indent="0" algn="ct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hu-HU" sz="6000" b="0" i="0" u="none" strike="noStrike" kern="1200" cap="none" spc="0" baseline="0">
                <a:solidFill>
                  <a:srgbClr val="000000"/>
                </a:solidFill>
                <a:uFillTx/>
                <a:latin typeface="Calibri Light"/>
              </a:defRPr>
            </a:lvl1pPr>
          </a:lstStyle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hu-H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Újra feldolgozott alapanyagokból készült.</a:t>
            </a:r>
          </a:p>
        </p:txBody>
      </p:sp>
      <p:sp>
        <p:nvSpPr>
          <p:cNvPr id="8" name="Cím 1">
            <a:extLst>
              <a:ext uri="{FF2B5EF4-FFF2-40B4-BE49-F238E27FC236}">
                <a16:creationId xmlns:a16="http://schemas.microsoft.com/office/drawing/2014/main" id="{22E9D6B7-D851-2DE2-F862-C07F8456FAB5}"/>
              </a:ext>
            </a:extLst>
          </p:cNvPr>
          <p:cNvSpPr txBox="1">
            <a:spLocks/>
          </p:cNvSpPr>
          <p:nvPr/>
        </p:nvSpPr>
        <p:spPr>
          <a:xfrm>
            <a:off x="993057" y="3743618"/>
            <a:ext cx="8563898" cy="1028470"/>
          </a:xfrm>
          <a:prstGeom prst="rect">
            <a:avLst/>
          </a:prstGeom>
          <a:solidFill>
            <a:srgbClr val="FFFFFF"/>
          </a:solidFill>
          <a:ln w="12701" cap="flat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b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hu-HU" sz="6000" b="0" i="0" u="none" strike="noStrike" kern="1200" cap="none" spc="0" baseline="0">
                <a:solidFill>
                  <a:srgbClr val="000000"/>
                </a:solidFill>
                <a:uFillTx/>
                <a:latin typeface="Calibri Light"/>
              </a:defRPr>
            </a:lvl1pPr>
          </a:lstStyle>
          <a:p>
            <a:pPr marL="354013" indent="-354013" algn="l">
              <a:buFont typeface="Wingdings" panose="05000000000000000000" pitchFamily="2" charset="2"/>
              <a:buChar char="Ø"/>
            </a:pPr>
            <a:r>
              <a:rPr lang="hu-H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Tartós, könnyen javítható, így sokáig tudja szolgálni a tulajdonosát.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6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>
            <a:extLst>
              <a:ext uri="{FF2B5EF4-FFF2-40B4-BE49-F238E27FC236}">
                <a16:creationId xmlns:a16="http://schemas.microsoft.com/office/drawing/2014/main" id="{7E5545FF-CEBB-1A8C-F6DC-B05D44CE42CC}"/>
              </a:ext>
            </a:extLst>
          </p:cNvPr>
          <p:cNvSpPr txBox="1">
            <a:spLocks/>
          </p:cNvSpPr>
          <p:nvPr/>
        </p:nvSpPr>
        <p:spPr>
          <a:xfrm>
            <a:off x="334295" y="531795"/>
            <a:ext cx="8563898" cy="1028470"/>
          </a:xfrm>
          <a:prstGeom prst="rect">
            <a:avLst/>
          </a:prstGeom>
          <a:solidFill>
            <a:srgbClr val="FFFFFF"/>
          </a:solidFill>
          <a:ln w="12701" cap="flat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b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hu-HU" sz="6000" b="0" i="0" u="none" strike="noStrike" kern="1200" cap="none" spc="0" baseline="0">
                <a:solidFill>
                  <a:srgbClr val="000000"/>
                </a:solidFill>
                <a:uFillTx/>
                <a:latin typeface="Calibri Light"/>
              </a:defRPr>
            </a:lvl1pPr>
          </a:lstStyle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hu-HU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Lehetőleg kevés és természetes csomagolásban árulják.</a:t>
            </a:r>
          </a:p>
        </p:txBody>
      </p:sp>
      <p:sp>
        <p:nvSpPr>
          <p:cNvPr id="6" name="Cím 1">
            <a:extLst>
              <a:ext uri="{FF2B5EF4-FFF2-40B4-BE49-F238E27FC236}">
                <a16:creationId xmlns:a16="http://schemas.microsoft.com/office/drawing/2014/main" id="{6063B759-1BD0-83BB-E9BE-9FDD5DDF8F9F}"/>
              </a:ext>
            </a:extLst>
          </p:cNvPr>
          <p:cNvSpPr txBox="1">
            <a:spLocks/>
          </p:cNvSpPr>
          <p:nvPr/>
        </p:nvSpPr>
        <p:spPr>
          <a:xfrm>
            <a:off x="290969" y="1883252"/>
            <a:ext cx="8607224" cy="1028469"/>
          </a:xfrm>
          <a:prstGeom prst="rect">
            <a:avLst/>
          </a:prstGeom>
          <a:solidFill>
            <a:srgbClr val="FFFFFF"/>
          </a:solidFill>
          <a:ln w="12701" cap="flat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b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hu-HU" sz="6000" b="0" i="0" u="none" strike="noStrike" kern="1200" cap="none" spc="0" baseline="0">
                <a:solidFill>
                  <a:srgbClr val="000000"/>
                </a:solidFill>
                <a:uFillTx/>
                <a:latin typeface="Calibri Light"/>
              </a:defRPr>
            </a:lvl1pPr>
          </a:lstStyle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hu-H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Magyar termék, nem kell távoli országokból ide szállítani.</a:t>
            </a:r>
          </a:p>
        </p:txBody>
      </p:sp>
      <p:sp>
        <p:nvSpPr>
          <p:cNvPr id="7" name="Cím 1">
            <a:extLst>
              <a:ext uri="{FF2B5EF4-FFF2-40B4-BE49-F238E27FC236}">
                <a16:creationId xmlns:a16="http://schemas.microsoft.com/office/drawing/2014/main" id="{ED4890A4-1546-59AF-59D1-FF65979C846D}"/>
              </a:ext>
            </a:extLst>
          </p:cNvPr>
          <p:cNvSpPr txBox="1">
            <a:spLocks/>
          </p:cNvSpPr>
          <p:nvPr/>
        </p:nvSpPr>
        <p:spPr>
          <a:xfrm>
            <a:off x="290969" y="3234708"/>
            <a:ext cx="4752898" cy="813916"/>
          </a:xfrm>
          <a:prstGeom prst="rect">
            <a:avLst/>
          </a:prstGeom>
          <a:solidFill>
            <a:srgbClr val="FFFFFF"/>
          </a:solidFill>
          <a:ln w="12701" cap="flat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b" anchorCtr="1" compatLnSpc="1">
            <a:normAutofit/>
          </a:bodyPr>
          <a:lstStyle>
            <a:lvl1pPr marL="0" marR="0" lvl="0" indent="0" algn="ct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hu-HU" sz="6000" b="0" i="0" u="none" strike="noStrike" kern="1200" cap="none" spc="0" baseline="0">
                <a:solidFill>
                  <a:srgbClr val="000000"/>
                </a:solidFill>
                <a:uFillTx/>
                <a:latin typeface="Calibri Light"/>
              </a:defRPr>
            </a:lvl1pPr>
          </a:lstStyle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hu-H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Kézzel gyártott termék.</a:t>
            </a:r>
          </a:p>
        </p:txBody>
      </p:sp>
      <p:sp>
        <p:nvSpPr>
          <p:cNvPr id="8" name="Cím 1">
            <a:extLst>
              <a:ext uri="{FF2B5EF4-FFF2-40B4-BE49-F238E27FC236}">
                <a16:creationId xmlns:a16="http://schemas.microsoft.com/office/drawing/2014/main" id="{22E9D6B7-D851-2DE2-F862-C07F8456FAB5}"/>
              </a:ext>
            </a:extLst>
          </p:cNvPr>
          <p:cNvSpPr txBox="1">
            <a:spLocks/>
          </p:cNvSpPr>
          <p:nvPr/>
        </p:nvSpPr>
        <p:spPr>
          <a:xfrm>
            <a:off x="334295" y="4501987"/>
            <a:ext cx="6225820" cy="723463"/>
          </a:xfrm>
          <a:prstGeom prst="rect">
            <a:avLst/>
          </a:prstGeom>
          <a:solidFill>
            <a:srgbClr val="FFFFFF"/>
          </a:solidFill>
          <a:ln w="12701" cap="flat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b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hu-HU" sz="6000" b="0" i="0" u="none" strike="noStrike" kern="1200" cap="none" spc="0" baseline="0">
                <a:solidFill>
                  <a:srgbClr val="000000"/>
                </a:solidFill>
                <a:uFillTx/>
                <a:latin typeface="Calibri Light"/>
              </a:defRPr>
            </a:lvl1pPr>
          </a:lstStyle>
          <a:p>
            <a:pPr marL="176213" indent="-176213" algn="l">
              <a:buFont typeface="Wingdings" panose="05000000000000000000" pitchFamily="2" charset="2"/>
              <a:buChar char="Ø"/>
            </a:pPr>
            <a:r>
              <a:rPr lang="hu-H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Hulladékként </a:t>
            </a:r>
            <a:r>
              <a:rPr lang="hu-H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újrafeldolgozható</a:t>
            </a:r>
            <a:r>
              <a:rPr lang="hu-H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3" name="Kép 12" descr="A képen gömb, zöld, művészet, növény látható&#10;&#10;Automatikusan generált leírás">
            <a:extLst>
              <a:ext uri="{FF2B5EF4-FFF2-40B4-BE49-F238E27FC236}">
                <a16:creationId xmlns:a16="http://schemas.microsoft.com/office/drawing/2014/main" id="{D9003BD4-CDBD-4E58-FB40-70D9806D2F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377" y="2911721"/>
            <a:ext cx="3812412" cy="4026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643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6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ercs: vízszintes 4">
            <a:extLst>
              <a:ext uri="{FF2B5EF4-FFF2-40B4-BE49-F238E27FC236}">
                <a16:creationId xmlns:a16="http://schemas.microsoft.com/office/drawing/2014/main" id="{7D0DF5F4-A7C0-2E3D-2BFC-6DA8ABB2FF8A}"/>
              </a:ext>
            </a:extLst>
          </p:cNvPr>
          <p:cNvSpPr/>
          <p:nvPr/>
        </p:nvSpPr>
        <p:spPr>
          <a:xfrm>
            <a:off x="889819" y="47077"/>
            <a:ext cx="10412361" cy="6752372"/>
          </a:xfrm>
          <a:prstGeom prst="horizont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39" name="Picture 15" descr="A képen henger, Szeméttároló, konténer, szemetes látható&#10;&#10;Automatikusan generált leírás">
            <a:extLst>
              <a:ext uri="{FF2B5EF4-FFF2-40B4-BE49-F238E27FC236}">
                <a16:creationId xmlns:a16="http://schemas.microsoft.com/office/drawing/2014/main" id="{0621C359-03DA-1F79-BDE7-387CB1F5FE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870" y="1278573"/>
            <a:ext cx="990600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képen tervezés, művészet látható&#10;&#10;Automatikusan generált leírás közepes megbízhatósággal">
            <a:extLst>
              <a:ext uri="{FF2B5EF4-FFF2-40B4-BE49-F238E27FC236}">
                <a16:creationId xmlns:a16="http://schemas.microsoft.com/office/drawing/2014/main" id="{A95C89C4-3800-ED70-D90E-C30BB6E14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95057" y="1346283"/>
            <a:ext cx="7239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Kép 4" descr="A képen üdítőital, palack, tervezés látható&#10;&#10;Automatikusan generált leírás">
            <a:extLst>
              <a:ext uri="{FF2B5EF4-FFF2-40B4-BE49-F238E27FC236}">
                <a16:creationId xmlns:a16="http://schemas.microsoft.com/office/drawing/2014/main" id="{A6F39A2E-E484-2574-CDA4-EED9C4F14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331" y="1320837"/>
            <a:ext cx="1066800" cy="1608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képen víz alatti látható&#10;&#10;Automatikusan generált leírás közepes megbízhatósággal">
            <a:extLst>
              <a:ext uri="{FF2B5EF4-FFF2-40B4-BE49-F238E27FC236}">
                <a16:creationId xmlns:a16="http://schemas.microsoft.com/office/drawing/2014/main" id="{290F81E9-1DF0-0C54-3CE7-7B1708076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845" y="1511337"/>
            <a:ext cx="2133600" cy="141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Kép 5" descr="A képen Gyermekrajz, táska, kiegészítő, illusztráció látható&#10;&#10;Automatikusan generált leírás">
            <a:extLst>
              <a:ext uri="{FF2B5EF4-FFF2-40B4-BE49-F238E27FC236}">
                <a16:creationId xmlns:a16="http://schemas.microsoft.com/office/drawing/2014/main" id="{0B7ADCF9-A0D5-8795-B93D-06D5531F30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18" r="40802" b="61282"/>
          <a:stretch>
            <a:fillRect/>
          </a:stretch>
        </p:blipFill>
        <p:spPr bwMode="auto">
          <a:xfrm>
            <a:off x="9540603" y="1215220"/>
            <a:ext cx="1066799" cy="157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Kép 1" descr="A képen Üvegpalack, palack látható&#10;&#10;Automatikusan generált leírás">
            <a:extLst>
              <a:ext uri="{FF2B5EF4-FFF2-40B4-BE49-F238E27FC236}">
                <a16:creationId xmlns:a16="http://schemas.microsoft.com/office/drawing/2014/main" id="{A35A30B7-B3FF-080B-6B24-607A071D7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98145" y="3062445"/>
            <a:ext cx="645736" cy="115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Kép 6" descr="A képen jármű, kerék, Szárazföldi jármű, autó látható&#10;&#10;Automatikusan generált leírás">
            <a:extLst>
              <a:ext uri="{FF2B5EF4-FFF2-40B4-BE49-F238E27FC236}">
                <a16:creationId xmlns:a16="http://schemas.microsoft.com/office/drawing/2014/main" id="{B029C247-C7FE-207F-780B-2D78EE91D8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898" y="3151148"/>
            <a:ext cx="2308225" cy="115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Kép 1658661916" descr="A képen Gyermekrajz, táska, kiegészítő, illusztráció látható&#10;&#10;Automatikusan generált leírás">
            <a:extLst>
              <a:ext uri="{FF2B5EF4-FFF2-40B4-BE49-F238E27FC236}">
                <a16:creationId xmlns:a16="http://schemas.microsoft.com/office/drawing/2014/main" id="{441FB566-E7B8-0FD5-4C12-ED3EAF119D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2" t="66608" r="68996" b="5164"/>
          <a:stretch>
            <a:fillRect/>
          </a:stretch>
        </p:blipFill>
        <p:spPr bwMode="auto">
          <a:xfrm>
            <a:off x="7860645" y="2957317"/>
            <a:ext cx="1333500" cy="127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Kép 683368050" descr="A képen Gyermekrajz, táska, kiegészítő, illusztráció látható&#10;&#10;Automatikusan generált leírás">
            <a:extLst>
              <a:ext uri="{FF2B5EF4-FFF2-40B4-BE49-F238E27FC236}">
                <a16:creationId xmlns:a16="http://schemas.microsoft.com/office/drawing/2014/main" id="{F69104A2-92AE-4961-AE4C-3DD28C4F7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04" t="76263" r="37903" b="3044"/>
          <a:stretch>
            <a:fillRect/>
          </a:stretch>
        </p:blipFill>
        <p:spPr bwMode="auto">
          <a:xfrm>
            <a:off x="9396908" y="3074351"/>
            <a:ext cx="1730375" cy="112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Kép 2" descr="A képen konténer, henger, Szeméttároló, szemetes látható&#10;&#10;Automatikusan generált leírás">
            <a:extLst>
              <a:ext uri="{FF2B5EF4-FFF2-40B4-BE49-F238E27FC236}">
                <a16:creationId xmlns:a16="http://schemas.microsoft.com/office/drawing/2014/main" id="{2D1BB080-3750-4298-3498-ACE88A8C5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41997" y="4566372"/>
            <a:ext cx="617537" cy="115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Kép 1473958668" descr="A képen Gyermekrajz, táska, kiegészítő, illusztráció látható&#10;&#10;Automatikusan generált leírás">
            <a:extLst>
              <a:ext uri="{FF2B5EF4-FFF2-40B4-BE49-F238E27FC236}">
                <a16:creationId xmlns:a16="http://schemas.microsoft.com/office/drawing/2014/main" id="{66599DD1-A4D3-AAD9-7239-429B253B9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16" r="73920" b="31566"/>
          <a:stretch>
            <a:fillRect/>
          </a:stretch>
        </p:blipFill>
        <p:spPr bwMode="auto">
          <a:xfrm>
            <a:off x="3822299" y="4436990"/>
            <a:ext cx="9525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Kép 2099475058" descr="A képen Gyermekrajz, táska, kiegészítő, illusztráció látható&#10;&#10;Automatikusan generált leírás">
            <a:extLst>
              <a:ext uri="{FF2B5EF4-FFF2-40B4-BE49-F238E27FC236}">
                <a16:creationId xmlns:a16="http://schemas.microsoft.com/office/drawing/2014/main" id="{882C11BB-BE62-3ED3-1110-CF9CD44D10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21" t="48944" r="27547" b="22827"/>
          <a:stretch>
            <a:fillRect/>
          </a:stretch>
        </p:blipFill>
        <p:spPr bwMode="auto">
          <a:xfrm>
            <a:off x="5735381" y="4505252"/>
            <a:ext cx="1333500" cy="127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Kép 3" descr="A képen érme, fedett pályás látható&#10;&#10;Automatikusan generált leírás">
            <a:extLst>
              <a:ext uri="{FF2B5EF4-FFF2-40B4-BE49-F238E27FC236}">
                <a16:creationId xmlns:a16="http://schemas.microsoft.com/office/drawing/2014/main" id="{94E51266-48AC-553E-0C87-9D2AB6C13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9" t="13919" r="20158" b="20795"/>
          <a:stretch>
            <a:fillRect/>
          </a:stretch>
        </p:blipFill>
        <p:spPr bwMode="auto">
          <a:xfrm>
            <a:off x="7473142" y="4201476"/>
            <a:ext cx="2067461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Kép 1614330274" descr="A képen Gyermekrajz, táska, kiegészítő, illusztráció látható&#10;&#10;Automatikusan generált leírás">
            <a:extLst>
              <a:ext uri="{FF2B5EF4-FFF2-40B4-BE49-F238E27FC236}">
                <a16:creationId xmlns:a16="http://schemas.microsoft.com/office/drawing/2014/main" id="{8D7D9AF8-A1F1-AE5F-8A5E-2A0CB806FE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23" t="1135" r="5646" b="70636"/>
          <a:stretch>
            <a:fillRect/>
          </a:stretch>
        </p:blipFill>
        <p:spPr bwMode="auto">
          <a:xfrm>
            <a:off x="9617980" y="4302085"/>
            <a:ext cx="1431925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Kép 2" descr="A képen tervezés látható&#10;&#10;Automatikusan generált leírás közepes megbízhatósággal">
            <a:extLst>
              <a:ext uri="{FF2B5EF4-FFF2-40B4-BE49-F238E27FC236}">
                <a16:creationId xmlns:a16="http://schemas.microsoft.com/office/drawing/2014/main" id="{7F519B15-7527-7B32-E9C6-0C5C21ACDCE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465" y="3062444"/>
            <a:ext cx="866732" cy="1139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915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6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ercs: függőleges 1">
            <a:extLst>
              <a:ext uri="{FF2B5EF4-FFF2-40B4-BE49-F238E27FC236}">
                <a16:creationId xmlns:a16="http://schemas.microsoft.com/office/drawing/2014/main" id="{ECA6FF28-B3B8-92B9-3D8D-818516031617}"/>
              </a:ext>
            </a:extLst>
          </p:cNvPr>
          <p:cNvSpPr/>
          <p:nvPr/>
        </p:nvSpPr>
        <p:spPr>
          <a:xfrm>
            <a:off x="412956" y="671051"/>
            <a:ext cx="5683044" cy="5515897"/>
          </a:xfrm>
          <a:prstGeom prst="vertic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Tekercs: függőleges 2">
            <a:extLst>
              <a:ext uri="{FF2B5EF4-FFF2-40B4-BE49-F238E27FC236}">
                <a16:creationId xmlns:a16="http://schemas.microsoft.com/office/drawing/2014/main" id="{0CD18F4C-438A-0DB7-9831-5F89F6CBE4C6}"/>
              </a:ext>
            </a:extLst>
          </p:cNvPr>
          <p:cNvSpPr/>
          <p:nvPr/>
        </p:nvSpPr>
        <p:spPr>
          <a:xfrm>
            <a:off x="5751870" y="671051"/>
            <a:ext cx="6174658" cy="5515897"/>
          </a:xfrm>
          <a:prstGeom prst="vertic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A708BAE9-87E4-C111-36A5-ADEEAD6335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144" y="1563796"/>
            <a:ext cx="1461458" cy="14488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3B7BA7AC-4EA4-6C07-190C-A475C9C452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925" y="3163327"/>
            <a:ext cx="1559189" cy="133660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BECC99B8-3557-0E8A-C3A1-D9D3A831FE8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417" y="4242694"/>
            <a:ext cx="1559190" cy="1640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C81ABDA0-D2CC-0913-8684-F7F72C2EA8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756" y="2095607"/>
            <a:ext cx="1413367" cy="17360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33ACD282-DEA7-0E6A-1E32-D286BB72FD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351" y="3432906"/>
            <a:ext cx="1317922" cy="161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4" descr="Nyomozó, Keresgélés, Férfi, Keresés">
            <a:extLst>
              <a:ext uri="{FF2B5EF4-FFF2-40B4-BE49-F238E27FC236}">
                <a16:creationId xmlns:a16="http://schemas.microsoft.com/office/drawing/2014/main" id="{E963744F-955E-EF0A-9112-F087D8A0C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9698" y="4098065"/>
            <a:ext cx="2479140" cy="2502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262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6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: lekerekített 4">
            <a:extLst>
              <a:ext uri="{FF2B5EF4-FFF2-40B4-BE49-F238E27FC236}">
                <a16:creationId xmlns:a16="http://schemas.microsoft.com/office/drawing/2014/main" id="{D22D5AAB-AA62-6B0B-7961-19FBA3656BEB}"/>
              </a:ext>
            </a:extLst>
          </p:cNvPr>
          <p:cNvSpPr/>
          <p:nvPr/>
        </p:nvSpPr>
        <p:spPr>
          <a:xfrm>
            <a:off x="639097" y="422787"/>
            <a:ext cx="11080955" cy="239859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A708BAE9-87E4-C111-36A5-ADEEAD6335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34" y="555286"/>
            <a:ext cx="2152180" cy="2133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églalap: lekerekített 10">
            <a:extLst>
              <a:ext uri="{FF2B5EF4-FFF2-40B4-BE49-F238E27FC236}">
                <a16:creationId xmlns:a16="http://schemas.microsoft.com/office/drawing/2014/main" id="{D5C47290-4D59-003C-1D97-4E7DCE03F575}"/>
              </a:ext>
            </a:extLst>
          </p:cNvPr>
          <p:cNvSpPr/>
          <p:nvPr/>
        </p:nvSpPr>
        <p:spPr>
          <a:xfrm>
            <a:off x="639097" y="3429000"/>
            <a:ext cx="11080955" cy="239859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3B7BA7AC-4EA4-6C07-190C-A475C9C452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647" y="3684638"/>
            <a:ext cx="2025121" cy="173602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zövegdoboz 13">
            <a:extLst>
              <a:ext uri="{FF2B5EF4-FFF2-40B4-BE49-F238E27FC236}">
                <a16:creationId xmlns:a16="http://schemas.microsoft.com/office/drawing/2014/main" id="{C4DF8CA6-F0C7-30D3-3564-CA7BB6CB14C7}"/>
              </a:ext>
            </a:extLst>
          </p:cNvPr>
          <p:cNvSpPr txBox="1"/>
          <p:nvPr/>
        </p:nvSpPr>
        <p:spPr>
          <a:xfrm>
            <a:off x="3060951" y="513062"/>
            <a:ext cx="846557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hu-HU" sz="2400" b="0" i="0" dirty="0">
                <a:solidFill>
                  <a:srgbClr val="333333"/>
                </a:solidFill>
                <a:effectLst/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Hazánkban 1994 óta használatos indikátor a „Zöld cédrus”, amely az Európai </a:t>
            </a:r>
            <a:r>
              <a:rPr lang="hu-HU" sz="2400" b="0" i="0" dirty="0" err="1">
                <a:solidFill>
                  <a:srgbClr val="333333"/>
                </a:solidFill>
                <a:effectLst/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ökocímke</a:t>
            </a:r>
            <a:r>
              <a:rPr lang="hu-HU" sz="2400" b="0" i="0" dirty="0">
                <a:solidFill>
                  <a:srgbClr val="333333"/>
                </a:solidFill>
                <a:effectLst/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mintájára jött létre. A címke a minőségi, egészséges termékeket, azok előállításának környezetkímélő módját jelöli. A rendszerben olyan vállalkozások szolgáltatásai és termékei vesznek részt, amelyek tiszta, környezetbarát technológiát alkalmaznak.</a:t>
            </a:r>
            <a:endParaRPr lang="hu-HU" sz="2400" dirty="0"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Szövegdoboz 14">
            <a:extLst>
              <a:ext uri="{FF2B5EF4-FFF2-40B4-BE49-F238E27FC236}">
                <a16:creationId xmlns:a16="http://schemas.microsoft.com/office/drawing/2014/main" id="{6C0AFA6B-9F01-385A-B28C-01DD3EB6D40A}"/>
              </a:ext>
            </a:extLst>
          </p:cNvPr>
          <p:cNvSpPr txBox="1"/>
          <p:nvPr/>
        </p:nvSpPr>
        <p:spPr>
          <a:xfrm>
            <a:off x="3009768" y="3658803"/>
            <a:ext cx="846557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hu-HU" sz="2400" b="1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Zöld Pont (</a:t>
            </a:r>
            <a:r>
              <a:rPr lang="hu-HU" sz="2400" b="1" dirty="0" err="1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Der</a:t>
            </a:r>
            <a:r>
              <a:rPr lang="hu-HU" sz="2400" b="1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u-HU" sz="2400" b="1" dirty="0" err="1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Grüne</a:t>
            </a:r>
            <a:r>
              <a:rPr lang="hu-HU" sz="2400" b="1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u-HU" sz="2400" b="1" dirty="0" err="1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Punkt</a:t>
            </a:r>
            <a:r>
              <a:rPr lang="hu-HU" sz="2400" b="1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algn="just"/>
            <a:r>
              <a:rPr lang="hu-HU" sz="2400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A címke olyan termékeket jelöl, amelyekre a gyártó befizette a nemzetközi csomagoláshasznosító szervezet részére a termék csomagolásának visszagyűjtésére, ártalmatlanítására, avagy </a:t>
            </a:r>
            <a:r>
              <a:rPr lang="hu-HU" sz="2400" dirty="0" err="1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újrahasznosítására</a:t>
            </a:r>
            <a:r>
              <a:rPr lang="hu-HU" sz="2400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szolgáló díjat.</a:t>
            </a:r>
          </a:p>
        </p:txBody>
      </p:sp>
    </p:spTree>
    <p:extLst>
      <p:ext uri="{BB962C8B-B14F-4D97-AF65-F5344CB8AC3E}">
        <p14:creationId xmlns:p14="http://schemas.microsoft.com/office/powerpoint/2010/main" val="536179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6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: lekerekített 4">
            <a:extLst>
              <a:ext uri="{FF2B5EF4-FFF2-40B4-BE49-F238E27FC236}">
                <a16:creationId xmlns:a16="http://schemas.microsoft.com/office/drawing/2014/main" id="{D22D5AAB-AA62-6B0B-7961-19FBA3656BEB}"/>
              </a:ext>
            </a:extLst>
          </p:cNvPr>
          <p:cNvSpPr/>
          <p:nvPr/>
        </p:nvSpPr>
        <p:spPr>
          <a:xfrm>
            <a:off x="639097" y="422787"/>
            <a:ext cx="11080955" cy="239859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: lekerekített 10">
            <a:extLst>
              <a:ext uri="{FF2B5EF4-FFF2-40B4-BE49-F238E27FC236}">
                <a16:creationId xmlns:a16="http://schemas.microsoft.com/office/drawing/2014/main" id="{D5C47290-4D59-003C-1D97-4E7DCE03F575}"/>
              </a:ext>
            </a:extLst>
          </p:cNvPr>
          <p:cNvSpPr/>
          <p:nvPr/>
        </p:nvSpPr>
        <p:spPr>
          <a:xfrm>
            <a:off x="639097" y="3321028"/>
            <a:ext cx="11080955" cy="239859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C81ABDA0-D2CC-0913-8684-F7F72C2EA8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171" y="3429000"/>
            <a:ext cx="1776991" cy="2182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BECC99B8-3557-0E8A-C3A1-D9D3A831FE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638" y="587774"/>
            <a:ext cx="1960034" cy="206210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zövegdoboz 1">
            <a:extLst>
              <a:ext uri="{FF2B5EF4-FFF2-40B4-BE49-F238E27FC236}">
                <a16:creationId xmlns:a16="http://schemas.microsoft.com/office/drawing/2014/main" id="{3CBEAB1B-B7B0-465E-0ABD-193158F79520}"/>
              </a:ext>
            </a:extLst>
          </p:cNvPr>
          <p:cNvSpPr txBox="1"/>
          <p:nvPr/>
        </p:nvSpPr>
        <p:spPr>
          <a:xfrm>
            <a:off x="3087329" y="710884"/>
            <a:ext cx="846557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hu-HU" sz="2400" b="1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Állatokon nem tesztelt (</a:t>
            </a:r>
            <a:r>
              <a:rPr lang="hu-HU" sz="2400" b="1" dirty="0" err="1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Not</a:t>
            </a:r>
            <a:r>
              <a:rPr lang="hu-HU" sz="2400" b="1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tested </a:t>
            </a:r>
            <a:r>
              <a:rPr lang="hu-HU" sz="2400" b="1" dirty="0" err="1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on</a:t>
            </a:r>
            <a:r>
              <a:rPr lang="hu-HU" sz="2400" b="1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u-HU" sz="2400" b="1" dirty="0" err="1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animals</a:t>
            </a:r>
            <a:r>
              <a:rPr lang="hu-HU" sz="2400" b="1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algn="just"/>
            <a:r>
              <a:rPr lang="hu-HU" sz="2400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A címke a termékek előállításában, illetve a termékfejlesztés során folytatott állatkísérletek kizárása mellett foglal állást. Érdemes hozzátenni, hogy 2013 óta tilos az állatokon tesztelt kozmetikumokat forgalomba hozni az Európai Unió területén.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56EFBB17-4A50-8251-4310-BD149B2C32BF}"/>
              </a:ext>
            </a:extLst>
          </p:cNvPr>
          <p:cNvSpPr txBox="1"/>
          <p:nvPr/>
        </p:nvSpPr>
        <p:spPr>
          <a:xfrm>
            <a:off x="3103320" y="3411303"/>
            <a:ext cx="846557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hu-HU" sz="2400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Ez az eredettanúsító védjegy a hazai piaci szereplők általi kezdeményezés eredménye, amely 2006 óta a hazai élelmiszergyártók könnyebb azonosítását, a magyar termékek iránti kereslet ösztönzését tűzte ki </a:t>
            </a:r>
            <a:r>
              <a:rPr lang="hu-HU" sz="2400" dirty="0" err="1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zászlajára</a:t>
            </a:r>
            <a:r>
              <a:rPr lang="hu-HU" sz="2400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. Olyan termékeket jelöl, amelyek végleges formájukat Magyarországon nyerik el, valamint elsősorban idehaza kerülnek forgalomba.</a:t>
            </a:r>
          </a:p>
        </p:txBody>
      </p:sp>
    </p:spTree>
    <p:extLst>
      <p:ext uri="{BB962C8B-B14F-4D97-AF65-F5344CB8AC3E}">
        <p14:creationId xmlns:p14="http://schemas.microsoft.com/office/powerpoint/2010/main" val="326790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6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: lekerekített 10">
            <a:extLst>
              <a:ext uri="{FF2B5EF4-FFF2-40B4-BE49-F238E27FC236}">
                <a16:creationId xmlns:a16="http://schemas.microsoft.com/office/drawing/2014/main" id="{D5C47290-4D59-003C-1D97-4E7DCE03F575}"/>
              </a:ext>
            </a:extLst>
          </p:cNvPr>
          <p:cNvSpPr/>
          <p:nvPr/>
        </p:nvSpPr>
        <p:spPr>
          <a:xfrm>
            <a:off x="669241" y="2229700"/>
            <a:ext cx="11080955" cy="239859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" name="Kép 9">
            <a:extLst>
              <a:ext uri="{FF2B5EF4-FFF2-40B4-BE49-F238E27FC236}">
                <a16:creationId xmlns:a16="http://schemas.microsoft.com/office/drawing/2014/main" id="{33ACD282-DEA7-0E6A-1E32-D286BB72FD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47" y="2443379"/>
            <a:ext cx="1604087" cy="197123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zövegdoboz 1">
            <a:extLst>
              <a:ext uri="{FF2B5EF4-FFF2-40B4-BE49-F238E27FC236}">
                <a16:creationId xmlns:a16="http://schemas.microsoft.com/office/drawing/2014/main" id="{F552F7E6-6328-1CB5-846B-269FB6896B60}"/>
              </a:ext>
            </a:extLst>
          </p:cNvPr>
          <p:cNvSpPr txBox="1"/>
          <p:nvPr/>
        </p:nvSpPr>
        <p:spPr>
          <a:xfrm>
            <a:off x="2615140" y="2382775"/>
            <a:ext cx="846557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/>
            <a:r>
              <a:rPr lang="hu-HU" sz="2400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A magyar fogyasztók egyre tudatosabban keresik a kimagasló minőségű élelmiszereket. A hazánkban működő vállalatok pedig világszínvonalú termékek előállítására képesek.</a:t>
            </a:r>
          </a:p>
          <a:p>
            <a:pPr algn="just" fontAlgn="base"/>
            <a:r>
              <a:rPr lang="hu-HU" sz="2400" dirty="0">
                <a:solidFill>
                  <a:srgbClr val="333333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A „Kiváló Termék” védjegy célja azoknak a hazai termékeknek a megkülönböztetése, amelyek minőségi tulajdonságaikkal kiemelkednek a termékkínálatból.</a:t>
            </a:r>
          </a:p>
        </p:txBody>
      </p:sp>
    </p:spTree>
    <p:extLst>
      <p:ext uri="{BB962C8B-B14F-4D97-AF65-F5344CB8AC3E}">
        <p14:creationId xmlns:p14="http://schemas.microsoft.com/office/powerpoint/2010/main" val="3693208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6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: lekerekített 4">
            <a:extLst>
              <a:ext uri="{FF2B5EF4-FFF2-40B4-BE49-F238E27FC236}">
                <a16:creationId xmlns:a16="http://schemas.microsoft.com/office/drawing/2014/main" id="{D22D5AAB-AA62-6B0B-7961-19FBA3656BEB}"/>
              </a:ext>
            </a:extLst>
          </p:cNvPr>
          <p:cNvSpPr/>
          <p:nvPr/>
        </p:nvSpPr>
        <p:spPr>
          <a:xfrm>
            <a:off x="639097" y="422787"/>
            <a:ext cx="10795819" cy="587225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A9BD853-7030-C0B5-4400-B35D9F9A3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949" y="829453"/>
            <a:ext cx="2147133" cy="262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EDAFF240-3788-EB82-F201-3388FD483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395" y="3071273"/>
            <a:ext cx="2225393" cy="27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72AA11B8-F2A8-FABE-07FC-AA5D9AFA8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695" y="2868639"/>
            <a:ext cx="2375706" cy="292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BE125EEF-80D0-3EE6-EE63-4DEE0BA80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709" y="678928"/>
            <a:ext cx="2225393" cy="250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0056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6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: lekerekített 4">
            <a:extLst>
              <a:ext uri="{FF2B5EF4-FFF2-40B4-BE49-F238E27FC236}">
                <a16:creationId xmlns:a16="http://schemas.microsoft.com/office/drawing/2014/main" id="{D22D5AAB-AA62-6B0B-7961-19FBA3656BEB}"/>
              </a:ext>
            </a:extLst>
          </p:cNvPr>
          <p:cNvSpPr/>
          <p:nvPr/>
        </p:nvSpPr>
        <p:spPr>
          <a:xfrm>
            <a:off x="639097" y="422787"/>
            <a:ext cx="10795819" cy="587225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A9BD853-7030-C0B5-4400-B35D9F9A3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697" y="562961"/>
            <a:ext cx="2147133" cy="262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EDAFF240-3788-EB82-F201-3388FD483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471" y="540916"/>
            <a:ext cx="2225393" cy="27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72AA11B8-F2A8-FABE-07FC-AA5D9AFA8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8133" y="540916"/>
            <a:ext cx="2145170" cy="264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BE125EEF-80D0-3EE6-EE63-4DEE0BA80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975" y="551938"/>
            <a:ext cx="2351047" cy="264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lyamatábra: Befejezés 1">
            <a:extLst>
              <a:ext uri="{FF2B5EF4-FFF2-40B4-BE49-F238E27FC236}">
                <a16:creationId xmlns:a16="http://schemas.microsoft.com/office/drawing/2014/main" id="{8F216684-2EDD-048A-BF80-4CB568F68D9C}"/>
              </a:ext>
            </a:extLst>
          </p:cNvPr>
          <p:cNvSpPr/>
          <p:nvPr/>
        </p:nvSpPr>
        <p:spPr>
          <a:xfrm>
            <a:off x="973394" y="3775587"/>
            <a:ext cx="2523587" cy="2005781"/>
          </a:xfrm>
          <a:prstGeom prst="flowChartTermina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i="0" dirty="0">
                <a:solidFill>
                  <a:srgbClr val="333333"/>
                </a:solidFill>
                <a:effectLst/>
                <a:latin typeface="Poppins" panose="00000500000000000000" pitchFamily="2" charset="-18"/>
              </a:rPr>
              <a:t>100% magyar alapanyagból, Magyarországon készült.</a:t>
            </a:r>
            <a:endParaRPr lang="hu-HU" dirty="0"/>
          </a:p>
        </p:txBody>
      </p:sp>
      <p:sp>
        <p:nvSpPr>
          <p:cNvPr id="3" name="Folyamatábra: Befejezés 2">
            <a:extLst>
              <a:ext uri="{FF2B5EF4-FFF2-40B4-BE49-F238E27FC236}">
                <a16:creationId xmlns:a16="http://schemas.microsoft.com/office/drawing/2014/main" id="{0822585B-6061-EC7C-6233-7C58CE05DFD9}"/>
              </a:ext>
            </a:extLst>
          </p:cNvPr>
          <p:cNvSpPr/>
          <p:nvPr/>
        </p:nvSpPr>
        <p:spPr>
          <a:xfrm>
            <a:off x="3572413" y="3794714"/>
            <a:ext cx="2523587" cy="1986654"/>
          </a:xfrm>
          <a:prstGeom prst="flowChartTermina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1600" i="0" dirty="0">
                <a:solidFill>
                  <a:srgbClr val="333333"/>
                </a:solidFill>
                <a:effectLst/>
                <a:latin typeface="Poppins" panose="00000500000000000000" pitchFamily="2" charset="-18"/>
              </a:rPr>
              <a:t>Összetevőinek több, mint 50%-a magyar, és a feldolgozás minden egyes lépése Magyarországon történt.</a:t>
            </a:r>
            <a:endParaRPr lang="hu-HU" sz="1600" dirty="0"/>
          </a:p>
        </p:txBody>
      </p:sp>
      <p:sp>
        <p:nvSpPr>
          <p:cNvPr id="4" name="Folyamatábra: Befejezés 3">
            <a:extLst>
              <a:ext uri="{FF2B5EF4-FFF2-40B4-BE49-F238E27FC236}">
                <a16:creationId xmlns:a16="http://schemas.microsoft.com/office/drawing/2014/main" id="{B112D97C-FF21-CCC6-AC6F-927C116C362B}"/>
              </a:ext>
            </a:extLst>
          </p:cNvPr>
          <p:cNvSpPr/>
          <p:nvPr/>
        </p:nvSpPr>
        <p:spPr>
          <a:xfrm>
            <a:off x="8648924" y="3785150"/>
            <a:ext cx="2523587" cy="1986654"/>
          </a:xfrm>
          <a:prstGeom prst="flowChartTermina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1600" i="0" dirty="0">
                <a:solidFill>
                  <a:srgbClr val="333333"/>
                </a:solidFill>
                <a:effectLst/>
                <a:latin typeface="Poppins" panose="00000500000000000000" pitchFamily="2" charset="-18"/>
              </a:rPr>
              <a:t>A Magyarországon feldolgozott, de többségében külföldi eredetű összetevőket tartalmazó termék.</a:t>
            </a:r>
            <a:endParaRPr lang="hu-HU" sz="1600" dirty="0"/>
          </a:p>
        </p:txBody>
      </p:sp>
      <p:sp>
        <p:nvSpPr>
          <p:cNvPr id="6" name="Folyamatábra: Befejezés 5">
            <a:extLst>
              <a:ext uri="{FF2B5EF4-FFF2-40B4-BE49-F238E27FC236}">
                <a16:creationId xmlns:a16="http://schemas.microsoft.com/office/drawing/2014/main" id="{12B2BFC6-288C-4A30-B2DC-3E45F0C221E1}"/>
              </a:ext>
            </a:extLst>
          </p:cNvPr>
          <p:cNvSpPr/>
          <p:nvPr/>
        </p:nvSpPr>
        <p:spPr>
          <a:xfrm>
            <a:off x="6125337" y="3794714"/>
            <a:ext cx="2523587" cy="1986654"/>
          </a:xfrm>
          <a:prstGeom prst="flowChartTermina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1600" i="0" dirty="0">
                <a:solidFill>
                  <a:srgbClr val="333333"/>
                </a:solidFill>
                <a:effectLst/>
                <a:latin typeface="Poppins" panose="00000500000000000000" pitchFamily="2" charset="-18"/>
              </a:rPr>
              <a:t>75%-</a:t>
            </a:r>
            <a:r>
              <a:rPr lang="hu-HU" sz="1600" i="0" dirty="0" err="1">
                <a:solidFill>
                  <a:srgbClr val="333333"/>
                </a:solidFill>
                <a:effectLst/>
                <a:latin typeface="Poppins" panose="00000500000000000000" pitchFamily="2" charset="-18"/>
              </a:rPr>
              <a:t>nál</a:t>
            </a:r>
            <a:r>
              <a:rPr lang="hu-HU" sz="1600" i="0" dirty="0">
                <a:solidFill>
                  <a:srgbClr val="333333"/>
                </a:solidFill>
                <a:effectLst/>
                <a:latin typeface="Poppins" panose="00000500000000000000" pitchFamily="2" charset="-18"/>
              </a:rPr>
              <a:t> magasabb magyar hozzáadott értékű szolgáltatás.</a:t>
            </a: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006463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6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yíl: ötszög 3">
            <a:extLst>
              <a:ext uri="{FF2B5EF4-FFF2-40B4-BE49-F238E27FC236}">
                <a16:creationId xmlns:a16="http://schemas.microsoft.com/office/drawing/2014/main" id="{2B968734-F31B-BCCE-157E-79A057E6F03D}"/>
              </a:ext>
            </a:extLst>
          </p:cNvPr>
          <p:cNvSpPr/>
          <p:nvPr/>
        </p:nvSpPr>
        <p:spPr>
          <a:xfrm>
            <a:off x="1209368" y="894734"/>
            <a:ext cx="9615948" cy="5201265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C1FAFA92-CA9A-4079-2AE9-E374CD2A18AB}"/>
              </a:ext>
            </a:extLst>
          </p:cNvPr>
          <p:cNvSpPr txBox="1"/>
          <p:nvPr/>
        </p:nvSpPr>
        <p:spPr>
          <a:xfrm>
            <a:off x="1592826" y="1515253"/>
            <a:ext cx="8377083" cy="44480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hu-HU" sz="32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Arról tanultunk, hogy…</a:t>
            </a:r>
            <a:endParaRPr lang="hu-HU" sz="3200" b="1" dirty="0">
              <a:effectLst/>
            </a:endParaRPr>
          </a:p>
          <a:p>
            <a:pPr marL="457200" indent="-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hu-HU" sz="32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Jól éreztem magam csoportmunkában, mert…</a:t>
            </a:r>
            <a:endParaRPr lang="hu-HU" sz="3200" b="1" dirty="0">
              <a:effectLst/>
            </a:endParaRPr>
          </a:p>
          <a:p>
            <a:pPr marL="457200" indent="-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hu-HU" sz="32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Az tetszett a legjobban, hogy…</a:t>
            </a:r>
            <a:endParaRPr lang="hu-HU" sz="3200" b="1" i="0" u="none" strike="noStrike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indent="-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hu-HU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Új ismeret </a:t>
            </a:r>
            <a:r>
              <a:rPr lang="hu-HU" sz="3200" b="1">
                <a:solidFill>
                  <a:srgbClr val="000000"/>
                </a:solidFill>
                <a:latin typeface="Times New Roman" panose="02020603050405020304" pitchFamily="18" charset="0"/>
              </a:rPr>
              <a:t>volt számomra az, </a:t>
            </a:r>
            <a:r>
              <a:rPr lang="hu-HU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hogy…</a:t>
            </a:r>
            <a:br>
              <a:rPr lang="hu-HU" sz="3200" dirty="0"/>
            </a:br>
            <a:endParaRPr lang="hu-HU" sz="3200" dirty="0"/>
          </a:p>
        </p:txBody>
      </p:sp>
      <p:pic>
        <p:nvPicPr>
          <p:cNvPr id="11" name="Kép 10" descr="A képen Grafika, tervezés látható&#10;&#10;Automatikusan generált leírás">
            <a:extLst>
              <a:ext uri="{FF2B5EF4-FFF2-40B4-BE49-F238E27FC236}">
                <a16:creationId xmlns:a16="http://schemas.microsoft.com/office/drawing/2014/main" id="{DCB2B68D-1215-AE8F-2731-B25374D324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56016" y1="54766" x2="60781" y2="63359"/>
                        <a14:foregroundMark x1="53984" y1="55234" x2="54844" y2="51641"/>
                        <a14:foregroundMark x1="56172" y1="57188" x2="55469" y2="54922"/>
                        <a14:foregroundMark x1="57734" y1="59219" x2="65000" y2="56953"/>
                        <a14:foregroundMark x1="65000" y1="56953" x2="72344" y2="49375"/>
                        <a14:foregroundMark x1="72344" y1="49375" x2="72188" y2="45469"/>
                        <a14:foregroundMark x1="70469" y1="43125" x2="69922" y2="40703"/>
                        <a14:foregroundMark x1="53594" y1="52891" x2="59297" y2="48281"/>
                        <a14:foregroundMark x1="59297" y1="48281" x2="60781" y2="47891"/>
                        <a14:foregroundMark x1="58750" y1="36094" x2="51172" y2="35781"/>
                        <a14:foregroundMark x1="51172" y1="35781" x2="41406" y2="41953"/>
                        <a14:foregroundMark x1="41406" y1="41953" x2="40391" y2="57656"/>
                        <a14:foregroundMark x1="42422" y1="62187" x2="39844" y2="50625"/>
                        <a14:foregroundMark x1="39844" y1="50625" x2="48594" y2="32813"/>
                        <a14:foregroundMark x1="48594" y1="32813" x2="55156" y2="30391"/>
                        <a14:foregroundMark x1="54609" y1="32578" x2="41875" y2="54063"/>
                        <a14:foregroundMark x1="41875" y1="54063" x2="41250" y2="56094"/>
                        <a14:foregroundMark x1="42969" y1="62656" x2="44375" y2="52266"/>
                        <a14:foregroundMark x1="44375" y1="52266" x2="49688" y2="41094"/>
                        <a14:foregroundMark x1="49688" y1="41094" x2="52031" y2="38438"/>
                        <a14:foregroundMark x1="51719" y1="37813" x2="42109" y2="40391"/>
                        <a14:foregroundMark x1="42109" y1="40391" x2="35625" y2="46797"/>
                        <a14:foregroundMark x1="35625" y1="46797" x2="35547" y2="49453"/>
                        <a14:foregroundMark x1="38125" y1="56953" x2="37422" y2="45469"/>
                        <a14:foregroundMark x1="57344" y1="68984" x2="66641" y2="63672"/>
                        <a14:foregroundMark x1="60781" y1="68281" x2="55703" y2="617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994" y="620519"/>
            <a:ext cx="4932794" cy="5342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6352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um" ma:contentTypeID="0x0101004093D7C5CBB09546A17B163A55166F1F" ma:contentTypeVersion="12" ma:contentTypeDescription="Új dokumentum létrehozása." ma:contentTypeScope="" ma:versionID="899eefa27594320fbc0947d1840f838f">
  <xsd:schema xmlns:xsd="http://www.w3.org/2001/XMLSchema" xmlns:xs="http://www.w3.org/2001/XMLSchema" xmlns:p="http://schemas.microsoft.com/office/2006/metadata/properties" xmlns:ns2="74e7b6d4-cf6a-4a7d-b6a6-b940f118c85c" xmlns:ns3="cbbaefe6-313b-4bc6-897c-d142e3bdf7c7" targetNamespace="http://schemas.microsoft.com/office/2006/metadata/properties" ma:root="true" ma:fieldsID="b41a68b33f62fede06b36b662ecaac26" ns2:_="" ns3:_="">
    <xsd:import namespace="74e7b6d4-cf6a-4a7d-b6a6-b940f118c85c"/>
    <xsd:import namespace="cbbaefe6-313b-4bc6-897c-d142e3bdf7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e7b6d4-cf6a-4a7d-b6a6-b940f118c8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Képcímkék" ma:readOnly="false" ma:fieldId="{5cf76f15-5ced-4ddc-b409-7134ff3c332f}" ma:taxonomyMulti="true" ma:sspId="d856c8a3-f7a5-493f-b40d-895d7da6461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baefe6-313b-4bc6-897c-d142e3bdf7c7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b97e4b58-94a4-4566-b169-eae33cdd1a72}" ma:internalName="TaxCatchAll" ma:showField="CatchAllData" ma:web="cbbaefe6-313b-4bc6-897c-d142e3bdf7c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artalomtípus"/>
        <xsd:element ref="dc:title" minOccurs="0" maxOccurs="1" ma:index="4" ma:displayName="Cím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6AF19E1-0586-4028-A7CD-F689CC2B54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4e7b6d4-cf6a-4a7d-b6a6-b940f118c85c"/>
    <ds:schemaRef ds:uri="cbbaefe6-313b-4bc6-897c-d142e3bdf7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C5EC0C8-B324-4F1A-82FD-215E3743816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377</Words>
  <Application>Microsoft Office PowerPoint</Application>
  <PresentationFormat>Szélesvásznú</PresentationFormat>
  <Paragraphs>30</Paragraphs>
  <Slides>11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8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11</vt:i4>
      </vt:variant>
    </vt:vector>
  </HeadingPairs>
  <TitlesOfParts>
    <vt:vector size="20" baseType="lpstr">
      <vt:lpstr>Arial</vt:lpstr>
      <vt:lpstr>Calibri</vt:lpstr>
      <vt:lpstr>Calibri Light</vt:lpstr>
      <vt:lpstr>Century</vt:lpstr>
      <vt:lpstr>Courier New</vt:lpstr>
      <vt:lpstr>Poppins</vt:lpstr>
      <vt:lpstr>Times New Roman</vt:lpstr>
      <vt:lpstr>Wingdings</vt:lpstr>
      <vt:lpstr>Office téma</vt:lpstr>
      <vt:lpstr>Miről szólnak a címkék?  Tudatos fogyasztói magatartás kialakítása</vt:lpstr>
      <vt:lpstr>Mit jelent az, hogy egy termék környezetbarát?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Miről szólnak a címkék?  Tudatos fogyasztói magatartás</dc:title>
  <dc:creator>O365 felhasználó</dc:creator>
  <cp:lastModifiedBy>O365 felhasználó</cp:lastModifiedBy>
  <cp:revision>16</cp:revision>
  <dcterms:created xsi:type="dcterms:W3CDTF">2024-01-03T10:51:05Z</dcterms:created>
  <dcterms:modified xsi:type="dcterms:W3CDTF">2026-01-28T09:13:37Z</dcterms:modified>
</cp:coreProperties>
</file>