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63" r:id="rId4"/>
  </p:sldMasterIdLst>
  <p:notesMasterIdLst>
    <p:notesMasterId r:id="rId16"/>
  </p:notesMasterIdLst>
  <p:handoutMasterIdLst>
    <p:handoutMasterId r:id="rId17"/>
  </p:handoutMasterIdLst>
  <p:sldIdLst>
    <p:sldId id="488" r:id="rId5"/>
    <p:sldId id="474" r:id="rId6"/>
    <p:sldId id="473" r:id="rId7"/>
    <p:sldId id="475" r:id="rId8"/>
    <p:sldId id="476" r:id="rId9"/>
    <p:sldId id="483" r:id="rId10"/>
    <p:sldId id="468" r:id="rId11"/>
    <p:sldId id="467" r:id="rId12"/>
    <p:sldId id="465" r:id="rId13"/>
    <p:sldId id="480" r:id="rId14"/>
    <p:sldId id="471" r:id="rId15"/>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Szerző" initials="S"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76" autoAdjust="0"/>
    <p:restoredTop sz="79265" autoAdjust="0"/>
  </p:normalViewPr>
  <p:slideViewPr>
    <p:cSldViewPr snapToGrid="0">
      <p:cViewPr varScale="1">
        <p:scale>
          <a:sx n="57" d="100"/>
          <a:sy n="57" d="100"/>
        </p:scale>
        <p:origin x="744" y="4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notesViewPr>
    <p:cSldViewPr snapToGrid="0" showGuides="1">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lang="hu-HU" dirty="0"/>
          </a:p>
        </p:txBody>
      </p:sp>
      <p:sp>
        <p:nvSpPr>
          <p:cNvPr id="3" name="Dátum helye 2"/>
          <p:cNvSpPr>
            <a:spLocks noGrp="1"/>
          </p:cNvSpPr>
          <p:nvPr>
            <p:ph type="dt" sz="quarter" idx="1"/>
          </p:nvPr>
        </p:nvSpPr>
        <p:spPr>
          <a:xfrm>
            <a:off x="4023992" y="0"/>
            <a:ext cx="3078427" cy="513508"/>
          </a:xfrm>
          <a:prstGeom prst="rect">
            <a:avLst/>
          </a:prstGeom>
        </p:spPr>
        <p:txBody>
          <a:bodyPr vert="horz" lIns="99075" tIns="49538" rIns="99075" bIns="49538" rtlCol="0"/>
          <a:lstStyle>
            <a:lvl1pPr algn="r">
              <a:defRPr sz="1300"/>
            </a:lvl1pPr>
          </a:lstStyle>
          <a:p>
            <a:fld id="{1A9BCE0C-CD74-4A59-802C-6D2F8C15331A}" type="datetimeFigureOut">
              <a:rPr lang="hu-HU" smtClean="0"/>
              <a:pPr/>
              <a:t>2022. 03. 03.</a:t>
            </a:fld>
            <a:endParaRPr lang="hu-HU" dirty="0"/>
          </a:p>
        </p:txBody>
      </p:sp>
      <p:sp>
        <p:nvSpPr>
          <p:cNvPr id="4" name="Élőláb helye 3"/>
          <p:cNvSpPr>
            <a:spLocks noGrp="1"/>
          </p:cNvSpPr>
          <p:nvPr>
            <p:ph type="ftr" sz="quarter" idx="2"/>
          </p:nvPr>
        </p:nvSpPr>
        <p:spPr>
          <a:xfrm>
            <a:off x="0" y="9721107"/>
            <a:ext cx="3078427" cy="513507"/>
          </a:xfrm>
          <a:prstGeom prst="rect">
            <a:avLst/>
          </a:prstGeom>
        </p:spPr>
        <p:txBody>
          <a:bodyPr vert="horz" lIns="99075" tIns="49538" rIns="99075" bIns="49538" rtlCol="0" anchor="b"/>
          <a:lstStyle>
            <a:lvl1pPr algn="l">
              <a:defRPr sz="1300"/>
            </a:lvl1pPr>
          </a:lstStyle>
          <a:p>
            <a:endParaRPr lang="hu-HU" dirty="0"/>
          </a:p>
        </p:txBody>
      </p:sp>
      <p:sp>
        <p:nvSpPr>
          <p:cNvPr id="5" name="Dia számának helye 4"/>
          <p:cNvSpPr>
            <a:spLocks noGrp="1"/>
          </p:cNvSpPr>
          <p:nvPr>
            <p:ph type="sldNum" sz="quarter" idx="3"/>
          </p:nvPr>
        </p:nvSpPr>
        <p:spPr>
          <a:xfrm>
            <a:off x="4023992" y="9721107"/>
            <a:ext cx="3078427" cy="513507"/>
          </a:xfrm>
          <a:prstGeom prst="rect">
            <a:avLst/>
          </a:prstGeom>
        </p:spPr>
        <p:txBody>
          <a:bodyPr vert="horz" lIns="99075" tIns="49538" rIns="99075" bIns="49538" rtlCol="0" anchor="b"/>
          <a:lstStyle>
            <a:lvl1pPr algn="r">
              <a:defRPr sz="1300"/>
            </a:lvl1pPr>
          </a:lstStyle>
          <a:p>
            <a:fld id="{7798501B-77B5-4365-9881-C6E19A3C1E42}" type="slidenum">
              <a:rPr lang="hu-HU" smtClean="0"/>
              <a:pPr/>
              <a:t>‹#›</a:t>
            </a:fld>
            <a:endParaRPr lang="hu-HU" dirty="0"/>
          </a:p>
        </p:txBody>
      </p:sp>
    </p:spTree>
    <p:extLst>
      <p:ext uri="{BB962C8B-B14F-4D97-AF65-F5344CB8AC3E}">
        <p14:creationId xmlns:p14="http://schemas.microsoft.com/office/powerpoint/2010/main" val="28514561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lang="hu-HU" dirty="0"/>
          </a:p>
        </p:txBody>
      </p:sp>
      <p:sp>
        <p:nvSpPr>
          <p:cNvPr id="3" name="Dátum helye 2"/>
          <p:cNvSpPr>
            <a:spLocks noGrp="1"/>
          </p:cNvSpPr>
          <p:nvPr>
            <p:ph type="dt" idx="1"/>
          </p:nvPr>
        </p:nvSpPr>
        <p:spPr>
          <a:xfrm>
            <a:off x="4023992" y="0"/>
            <a:ext cx="3078427" cy="513508"/>
          </a:xfrm>
          <a:prstGeom prst="rect">
            <a:avLst/>
          </a:prstGeom>
        </p:spPr>
        <p:txBody>
          <a:bodyPr vert="horz" lIns="99075" tIns="49538" rIns="99075" bIns="49538" rtlCol="0"/>
          <a:lstStyle>
            <a:lvl1pPr algn="r">
              <a:defRPr sz="1300"/>
            </a:lvl1pPr>
          </a:lstStyle>
          <a:p>
            <a:fld id="{F04FDEA8-CBB8-46CC-9562-028963DBC55A}" type="datetimeFigureOut">
              <a:rPr lang="hu-HU" smtClean="0"/>
              <a:pPr/>
              <a:t>2022. 03. 03.</a:t>
            </a:fld>
            <a:endParaRPr lang="hu-HU" dirty="0"/>
          </a:p>
        </p:txBody>
      </p:sp>
      <p:sp>
        <p:nvSpPr>
          <p:cNvPr id="4" name="Diakép helye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75" tIns="49538" rIns="99075" bIns="49538" rtlCol="0" anchor="ctr"/>
          <a:lstStyle/>
          <a:p>
            <a:endParaRPr lang="hu-HU" dirty="0"/>
          </a:p>
        </p:txBody>
      </p:sp>
      <p:sp>
        <p:nvSpPr>
          <p:cNvPr id="5" name="Jegyzetek helye 4"/>
          <p:cNvSpPr>
            <a:spLocks noGrp="1"/>
          </p:cNvSpPr>
          <p:nvPr>
            <p:ph type="body" sz="quarter" idx="3"/>
          </p:nvPr>
        </p:nvSpPr>
        <p:spPr>
          <a:xfrm>
            <a:off x="710407" y="4925407"/>
            <a:ext cx="5683250" cy="4029879"/>
          </a:xfrm>
          <a:prstGeom prst="rect">
            <a:avLst/>
          </a:prstGeom>
        </p:spPr>
        <p:txBody>
          <a:bodyPr vert="horz" lIns="99075" tIns="49538" rIns="99075" bIns="49538" rtlCol="0"/>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6" name="Élőláb helye 5"/>
          <p:cNvSpPr>
            <a:spLocks noGrp="1"/>
          </p:cNvSpPr>
          <p:nvPr>
            <p:ph type="ftr" sz="quarter" idx="4"/>
          </p:nvPr>
        </p:nvSpPr>
        <p:spPr>
          <a:xfrm>
            <a:off x="0" y="9721107"/>
            <a:ext cx="3078427" cy="513507"/>
          </a:xfrm>
          <a:prstGeom prst="rect">
            <a:avLst/>
          </a:prstGeom>
        </p:spPr>
        <p:txBody>
          <a:bodyPr vert="horz" lIns="99075" tIns="49538" rIns="99075" bIns="49538" rtlCol="0" anchor="b"/>
          <a:lstStyle>
            <a:lvl1pPr algn="l">
              <a:defRPr sz="1300"/>
            </a:lvl1pPr>
          </a:lstStyle>
          <a:p>
            <a:endParaRPr lang="hu-HU" dirty="0"/>
          </a:p>
        </p:txBody>
      </p:sp>
      <p:sp>
        <p:nvSpPr>
          <p:cNvPr id="7" name="Dia számának helye 6"/>
          <p:cNvSpPr>
            <a:spLocks noGrp="1"/>
          </p:cNvSpPr>
          <p:nvPr>
            <p:ph type="sldNum" sz="quarter" idx="5"/>
          </p:nvPr>
        </p:nvSpPr>
        <p:spPr>
          <a:xfrm>
            <a:off x="4023992" y="9721107"/>
            <a:ext cx="3078427" cy="513507"/>
          </a:xfrm>
          <a:prstGeom prst="rect">
            <a:avLst/>
          </a:prstGeom>
        </p:spPr>
        <p:txBody>
          <a:bodyPr vert="horz" lIns="99075" tIns="49538" rIns="99075" bIns="49538" rtlCol="0" anchor="b"/>
          <a:lstStyle>
            <a:lvl1pPr algn="r">
              <a:defRPr sz="1300"/>
            </a:lvl1pPr>
          </a:lstStyle>
          <a:p>
            <a:fld id="{FC8BD8E7-1312-41F3-99C4-6DA5AF891969}" type="slidenum">
              <a:rPr lang="hu-HU" smtClean="0"/>
              <a:pPr/>
              <a:t>‹#›</a:t>
            </a:fld>
            <a:endParaRPr lang="hu-HU" dirty="0"/>
          </a:p>
        </p:txBody>
      </p:sp>
    </p:spTree>
    <p:extLst>
      <p:ext uri="{BB962C8B-B14F-4D97-AF65-F5344CB8AC3E}">
        <p14:creationId xmlns:p14="http://schemas.microsoft.com/office/powerpoint/2010/main" val="2892084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r>
              <a:rPr lang="hu-HU" sz="1800" dirty="0">
                <a:effectLst/>
                <a:latin typeface="Calibri" panose="020F0502020204030204" pitchFamily="34" charset="0"/>
                <a:ea typeface="Calibri" panose="020F0502020204030204" pitchFamily="34" charset="0"/>
                <a:cs typeface="Calibri" panose="020F0502020204030204" pitchFamily="34" charset="0"/>
              </a:rPr>
              <a:t>Az első mobil1983-ban jelent meg, „</a:t>
            </a:r>
            <a:r>
              <a:rPr lang="hu-HU" sz="1800" dirty="0" err="1">
                <a:effectLst/>
                <a:latin typeface="Calibri" panose="020F0502020204030204" pitchFamily="34" charset="0"/>
                <a:ea typeface="Calibri" panose="020F0502020204030204" pitchFamily="34" charset="0"/>
                <a:cs typeface="Calibri" panose="020F0502020204030204" pitchFamily="34" charset="0"/>
              </a:rPr>
              <a:t>téglafon</a:t>
            </a:r>
            <a:r>
              <a:rPr lang="hu-HU" sz="1800" dirty="0">
                <a:effectLst/>
                <a:latin typeface="Calibri" panose="020F0502020204030204" pitchFamily="34" charset="0"/>
                <a:ea typeface="Calibri" panose="020F0502020204030204" pitchFamily="34" charset="0"/>
                <a:cs typeface="Calibri" panose="020F0502020204030204" pitchFamily="34" charset="0"/>
              </a:rPr>
              <a:t>” gúnynévre hallgató nehéz és nagy méretű, de mobilis készülék.</a:t>
            </a:r>
            <a:endParaRPr lang="hu-HU" sz="1800" dirty="0">
              <a:effectLst/>
              <a:latin typeface="Calibri" panose="020F0502020204030204" pitchFamily="34" charset="0"/>
              <a:ea typeface="Calibri" panose="020F0502020204030204" pitchFamily="34" charset="0"/>
            </a:endParaRPr>
          </a:p>
          <a:p>
            <a:pPr algn="just"/>
            <a:r>
              <a:rPr lang="hu-HU" sz="1800" dirty="0">
                <a:effectLst/>
                <a:latin typeface="Calibri" panose="020F0502020204030204" pitchFamily="34" charset="0"/>
                <a:ea typeface="Calibri" panose="020F0502020204030204" pitchFamily="34" charset="0"/>
                <a:cs typeface="Calibri" panose="020F0502020204030204" pitchFamily="34" charset="0"/>
              </a:rPr>
              <a:t>A nyomógombos készülékek 1999-ben jelentek meg. (Egy márka uralta a piacot, minden idők legsikeresebb telefonja 160 millió eladott példánnyal)</a:t>
            </a:r>
            <a:endParaRPr lang="hu-HU" sz="1800" dirty="0">
              <a:effectLst/>
              <a:latin typeface="Calibri" panose="020F0502020204030204" pitchFamily="34" charset="0"/>
              <a:ea typeface="Calibri" panose="020F0502020204030204" pitchFamily="34" charset="0"/>
            </a:endParaRPr>
          </a:p>
          <a:p>
            <a:endParaRPr lang="hu-HU" dirty="0"/>
          </a:p>
        </p:txBody>
      </p:sp>
      <p:sp>
        <p:nvSpPr>
          <p:cNvPr id="4" name="Dia számának helye 3"/>
          <p:cNvSpPr>
            <a:spLocks noGrp="1"/>
          </p:cNvSpPr>
          <p:nvPr>
            <p:ph type="sldNum" sz="quarter" idx="5"/>
          </p:nvPr>
        </p:nvSpPr>
        <p:spPr/>
        <p:txBody>
          <a:bodyPr/>
          <a:lstStyle/>
          <a:p>
            <a:fld id="{FC8BD8E7-1312-41F3-99C4-6DA5AF891969}" type="slidenum">
              <a:rPr lang="hu-HU" smtClean="0"/>
              <a:pPr/>
              <a:t>2</a:t>
            </a:fld>
            <a:endParaRPr lang="hu-HU" dirty="0"/>
          </a:p>
        </p:txBody>
      </p:sp>
    </p:spTree>
    <p:extLst>
      <p:ext uri="{BB962C8B-B14F-4D97-AF65-F5344CB8AC3E}">
        <p14:creationId xmlns:p14="http://schemas.microsoft.com/office/powerpoint/2010/main" val="1286889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800" dirty="0">
                <a:effectLst/>
                <a:latin typeface="Calibri" panose="020F0502020204030204" pitchFamily="34" charset="0"/>
                <a:ea typeface="Calibri" panose="020F0502020204030204" pitchFamily="34" charset="0"/>
              </a:rPr>
              <a:t>Az egyiken egy régi, első generációs mobil; a másikon egy átlagos nyomógombos; a harmadikon pedig egy első generációs okoskészülék látható. Kérdés: „Vajon mikortól van mobilunk?” A korszak jobb megértéséhez szükséges egyéb kulturális példák beemelése.</a:t>
            </a:r>
            <a:endParaRPr lang="hu-HU" dirty="0"/>
          </a:p>
        </p:txBody>
      </p:sp>
      <p:sp>
        <p:nvSpPr>
          <p:cNvPr id="4" name="Dia számának helye 3"/>
          <p:cNvSpPr>
            <a:spLocks noGrp="1"/>
          </p:cNvSpPr>
          <p:nvPr>
            <p:ph type="sldNum" sz="quarter" idx="5"/>
          </p:nvPr>
        </p:nvSpPr>
        <p:spPr/>
        <p:txBody>
          <a:bodyPr/>
          <a:lstStyle/>
          <a:p>
            <a:fld id="{FC8BD8E7-1312-41F3-99C4-6DA5AF891969}" type="slidenum">
              <a:rPr lang="hu-HU" smtClean="0"/>
              <a:pPr/>
              <a:t>3</a:t>
            </a:fld>
            <a:endParaRPr lang="hu-HU" dirty="0"/>
          </a:p>
        </p:txBody>
      </p:sp>
    </p:spTree>
    <p:extLst>
      <p:ext uri="{BB962C8B-B14F-4D97-AF65-F5344CB8AC3E}">
        <p14:creationId xmlns:p14="http://schemas.microsoft.com/office/powerpoint/2010/main" val="37555340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800" dirty="0">
                <a:effectLst/>
                <a:latin typeface="Calibri" panose="020F0502020204030204" pitchFamily="34" charset="0"/>
                <a:ea typeface="Calibri" panose="020F0502020204030204" pitchFamily="34" charset="0"/>
              </a:rPr>
              <a:t>Telefonjainkat viszonylag gyakran cseréljük a nagyvállalatok marketing stratégiája miatt. Egy átlagos </a:t>
            </a:r>
            <a:r>
              <a:rPr lang="hu-HU" sz="1800" dirty="0" err="1">
                <a:effectLst/>
                <a:latin typeface="Calibri" panose="020F0502020204030204" pitchFamily="34" charset="0"/>
                <a:ea typeface="Calibri" panose="020F0502020204030204" pitchFamily="34" charset="0"/>
              </a:rPr>
              <a:t>androidos</a:t>
            </a:r>
            <a:r>
              <a:rPr lang="hu-HU" sz="1800" dirty="0">
                <a:effectLst/>
                <a:latin typeface="Calibri" panose="020F0502020204030204" pitchFamily="34" charset="0"/>
                <a:ea typeface="Calibri" panose="020F0502020204030204" pitchFamily="34" charset="0"/>
              </a:rPr>
              <a:t> telefont például 1.5 – 2 évente cserélünk újra, használtan nem jellemző a váltás. Jobb a helyzet az </a:t>
            </a:r>
            <a:r>
              <a:rPr lang="hu-HU" sz="1800" dirty="0" err="1">
                <a:effectLst/>
                <a:latin typeface="Calibri" panose="020F0502020204030204" pitchFamily="34" charset="0"/>
                <a:ea typeface="Calibri" panose="020F0502020204030204" pitchFamily="34" charset="0"/>
              </a:rPr>
              <a:t>Iphone</a:t>
            </a:r>
            <a:r>
              <a:rPr lang="hu-HU" sz="1800" dirty="0">
                <a:effectLst/>
                <a:latin typeface="Calibri" panose="020F0502020204030204" pitchFamily="34" charset="0"/>
                <a:ea typeface="Calibri" panose="020F0502020204030204" pitchFamily="34" charset="0"/>
              </a:rPr>
              <a:t>-ok esetében, ezeket áltagosan 5 évente cseréljük a szoftveres támogatásnak köszönhetően, valamint ezek a telefonok értékállóbbak, így használtan is sokszor gazdát cserélnek egy életciklus alatt. Utána viszont bármilyen telefonról is legyen szó, nagy átlagban egy eldugott otthoni fiókban landolnak.</a:t>
            </a:r>
            <a:endParaRPr lang="hu-HU" dirty="0"/>
          </a:p>
        </p:txBody>
      </p:sp>
      <p:sp>
        <p:nvSpPr>
          <p:cNvPr id="4" name="Dia számának helye 3"/>
          <p:cNvSpPr>
            <a:spLocks noGrp="1"/>
          </p:cNvSpPr>
          <p:nvPr>
            <p:ph type="sldNum" sz="quarter" idx="10"/>
          </p:nvPr>
        </p:nvSpPr>
        <p:spPr/>
        <p:txBody>
          <a:bodyPr/>
          <a:lstStyle/>
          <a:p>
            <a:fld id="{FC8BD8E7-1312-41F3-99C4-6DA5AF891969}" type="slidenum">
              <a:rPr lang="hu-HU" smtClean="0"/>
              <a:pPr/>
              <a:t>6</a:t>
            </a:fld>
            <a:endParaRPr lang="hu-HU" dirty="0"/>
          </a:p>
        </p:txBody>
      </p:sp>
    </p:spTree>
    <p:extLst>
      <p:ext uri="{BB962C8B-B14F-4D97-AF65-F5344CB8AC3E}">
        <p14:creationId xmlns:p14="http://schemas.microsoft.com/office/powerpoint/2010/main" val="927887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dirty="0"/>
              <a:t>1000 darab telefon (kb. 200 kilogramm készülék) nyersanyagértéke: </a:t>
            </a:r>
          </a:p>
          <a:p>
            <a:endParaRPr lang="hu-HU" dirty="0"/>
          </a:p>
          <a:p>
            <a:r>
              <a:rPr lang="hu-HU" dirty="0"/>
              <a:t>tantál 		912 dollár – kb. 300.000 Ft</a:t>
            </a:r>
          </a:p>
          <a:p>
            <a:r>
              <a:rPr lang="hu-HU" dirty="0"/>
              <a:t>arany 		758 dollár – kb. 225.000 Ft</a:t>
            </a:r>
          </a:p>
          <a:p>
            <a:r>
              <a:rPr lang="hu-HU" dirty="0"/>
              <a:t>palládium 		147 dollár – kb. 44.000 Ft</a:t>
            </a:r>
          </a:p>
          <a:p>
            <a:r>
              <a:rPr lang="hu-HU" dirty="0"/>
              <a:t>ezüst 		122 dollár – 36.000 Ft</a:t>
            </a:r>
          </a:p>
          <a:p>
            <a:r>
              <a:rPr lang="hu-HU" dirty="0"/>
              <a:t>kobalt 		90 dollár – 27.000 </a:t>
            </a:r>
            <a:r>
              <a:rPr lang="hu-HU" dirty="0" err="1"/>
              <a:t>ft</a:t>
            </a:r>
            <a:endParaRPr lang="hu-HU" dirty="0"/>
          </a:p>
          <a:p>
            <a:r>
              <a:rPr lang="hu-HU" dirty="0"/>
              <a:t>réz 		47 dollár – 14.000 Ft</a:t>
            </a:r>
          </a:p>
          <a:p>
            <a:r>
              <a:rPr lang="hu-HU" dirty="0"/>
              <a:t>vas 		0,3 dollár – 90 Ft</a:t>
            </a:r>
          </a:p>
          <a:p>
            <a:endParaRPr lang="hu-HU" dirty="0"/>
          </a:p>
          <a:p>
            <a:r>
              <a:rPr lang="hu-HU" dirty="0"/>
              <a:t>ÖSSZESEN: kb. 2100 dollár – 630.000 Ft</a:t>
            </a:r>
          </a:p>
          <a:p>
            <a:endParaRPr lang="hu-HU" dirty="0"/>
          </a:p>
        </p:txBody>
      </p:sp>
      <p:sp>
        <p:nvSpPr>
          <p:cNvPr id="4" name="Dia számának helye 3"/>
          <p:cNvSpPr>
            <a:spLocks noGrp="1"/>
          </p:cNvSpPr>
          <p:nvPr>
            <p:ph type="sldNum" sz="quarter" idx="5"/>
          </p:nvPr>
        </p:nvSpPr>
        <p:spPr/>
        <p:txBody>
          <a:bodyPr/>
          <a:lstStyle/>
          <a:p>
            <a:fld id="{FC8BD8E7-1312-41F3-99C4-6DA5AF891969}" type="slidenum">
              <a:rPr lang="hu-HU" smtClean="0"/>
              <a:pPr/>
              <a:t>8</a:t>
            </a:fld>
            <a:endParaRPr lang="hu-HU" dirty="0"/>
          </a:p>
        </p:txBody>
      </p:sp>
    </p:spTree>
    <p:extLst>
      <p:ext uri="{BB962C8B-B14F-4D97-AF65-F5344CB8AC3E}">
        <p14:creationId xmlns:p14="http://schemas.microsoft.com/office/powerpoint/2010/main" val="1502566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800" dirty="0">
                <a:effectLst/>
                <a:latin typeface="Calibri" panose="020F0502020204030204" pitchFamily="34" charset="0"/>
                <a:ea typeface="Calibri" panose="020F0502020204030204" pitchFamily="34" charset="0"/>
              </a:rPr>
              <a:t>Az elektronikai hulladékként begyűjtött mobiltelefonokból történő bányászat sokszorosan gazdaságosabb lehetne, mint a hagyományos bányászat.</a:t>
            </a:r>
            <a:endParaRPr lang="hu-HU" dirty="0"/>
          </a:p>
        </p:txBody>
      </p:sp>
      <p:sp>
        <p:nvSpPr>
          <p:cNvPr id="4" name="Dia számának helye 3"/>
          <p:cNvSpPr>
            <a:spLocks noGrp="1"/>
          </p:cNvSpPr>
          <p:nvPr>
            <p:ph type="sldNum" sz="quarter" idx="5"/>
          </p:nvPr>
        </p:nvSpPr>
        <p:spPr/>
        <p:txBody>
          <a:bodyPr/>
          <a:lstStyle/>
          <a:p>
            <a:fld id="{FC8BD8E7-1312-41F3-99C4-6DA5AF891969}" type="slidenum">
              <a:rPr lang="hu-HU" smtClean="0"/>
              <a:pPr/>
              <a:t>9</a:t>
            </a:fld>
            <a:endParaRPr lang="hu-HU" dirty="0"/>
          </a:p>
        </p:txBody>
      </p:sp>
    </p:spTree>
    <p:extLst>
      <p:ext uri="{BB962C8B-B14F-4D97-AF65-F5344CB8AC3E}">
        <p14:creationId xmlns:p14="http://schemas.microsoft.com/office/powerpoint/2010/main" val="4174270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r>
              <a:rPr lang="hu-HU" sz="1800" dirty="0">
                <a:effectLst/>
                <a:latin typeface="Calibri" panose="020F0502020204030204" pitchFamily="34" charset="0"/>
                <a:ea typeface="Calibri" panose="020F0502020204030204" pitchFamily="34" charset="0"/>
              </a:rPr>
              <a:t>Az újrahasznosítás lépései:</a:t>
            </a:r>
          </a:p>
          <a:p>
            <a:pPr algn="just"/>
            <a:r>
              <a:rPr lang="hu-HU" sz="1800" dirty="0">
                <a:effectLst/>
                <a:latin typeface="Calibri" panose="020F0502020204030204" pitchFamily="34" charset="0"/>
                <a:ea typeface="Calibri" panose="020F0502020204030204" pitchFamily="34" charset="0"/>
              </a:rPr>
              <a:t>1. A szennyező anyagot tartalmazó komponenseket, például az akkumulátort és a kijelzőt leválasztják, és kézzel ártalmatlanítják.</a:t>
            </a:r>
          </a:p>
          <a:p>
            <a:pPr algn="just"/>
            <a:r>
              <a:rPr lang="hu-HU" sz="1800" dirty="0">
                <a:effectLst/>
                <a:latin typeface="Calibri" panose="020F0502020204030204" pitchFamily="34" charset="0"/>
                <a:ea typeface="Calibri" panose="020F0502020204030204" pitchFamily="34" charset="0"/>
              </a:rPr>
              <a:t>2. A mobiltelefonokat nagyszemcséjű granulátummá törik.</a:t>
            </a:r>
          </a:p>
          <a:p>
            <a:pPr algn="just"/>
            <a:r>
              <a:rPr lang="hu-HU" sz="1800" dirty="0">
                <a:effectLst/>
                <a:latin typeface="Calibri" panose="020F0502020204030204" pitchFamily="34" charset="0"/>
                <a:ea typeface="Calibri" panose="020F0502020204030204" pitchFamily="34" charset="0"/>
              </a:rPr>
              <a:t>3. A vastartalmú fémeket mágnessel választják szét.</a:t>
            </a:r>
          </a:p>
          <a:p>
            <a:pPr algn="just"/>
            <a:r>
              <a:rPr lang="hu-HU" sz="1800" dirty="0">
                <a:effectLst/>
                <a:latin typeface="Calibri" panose="020F0502020204030204" pitchFamily="34" charset="0"/>
                <a:ea typeface="Calibri" panose="020F0502020204030204" pitchFamily="34" charset="0"/>
              </a:rPr>
              <a:t>4. A műanyagokat és az alumíniumot gravitáció, statikus elektromosság és sűrített levegő segítségével választják szét.</a:t>
            </a:r>
          </a:p>
          <a:p>
            <a:pPr algn="just"/>
            <a:r>
              <a:rPr lang="hu-HU" sz="1800" dirty="0">
                <a:effectLst/>
                <a:latin typeface="Calibri" panose="020F0502020204030204" pitchFamily="34" charset="0"/>
                <a:ea typeface="Calibri" panose="020F0502020204030204" pitchFamily="34" charset="0"/>
              </a:rPr>
              <a:t>5. A maradékot beolvasztják, és több lépésben finomítják, tisztítják, amelynek során értékes fémek nyerhetők ki.</a:t>
            </a:r>
            <a:endParaRPr lang="hu-HU" dirty="0"/>
          </a:p>
        </p:txBody>
      </p:sp>
      <p:sp>
        <p:nvSpPr>
          <p:cNvPr id="4" name="Dia számának helye 3"/>
          <p:cNvSpPr>
            <a:spLocks noGrp="1"/>
          </p:cNvSpPr>
          <p:nvPr>
            <p:ph type="sldNum" sz="quarter" idx="5"/>
          </p:nvPr>
        </p:nvSpPr>
        <p:spPr/>
        <p:txBody>
          <a:bodyPr/>
          <a:lstStyle/>
          <a:p>
            <a:fld id="{FC8BD8E7-1312-41F3-99C4-6DA5AF891969}" type="slidenum">
              <a:rPr lang="hu-HU" smtClean="0"/>
              <a:pPr/>
              <a:t>10</a:t>
            </a:fld>
            <a:endParaRPr lang="hu-HU" dirty="0"/>
          </a:p>
        </p:txBody>
      </p:sp>
    </p:spTree>
    <p:extLst>
      <p:ext uri="{BB962C8B-B14F-4D97-AF65-F5344CB8AC3E}">
        <p14:creationId xmlns:p14="http://schemas.microsoft.com/office/powerpoint/2010/main" val="2658583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hu-HU"/>
              <a:t>Mintacím szerkesztése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u-HU"/>
              <a:t>Kattintson ide az alcím mintájának szerkesztéséhez</a:t>
            </a:r>
            <a:endParaRPr lang="en-US" dirty="0"/>
          </a:p>
        </p:txBody>
      </p:sp>
      <p:sp>
        <p:nvSpPr>
          <p:cNvPr id="4" name="Date Placeholder 3"/>
          <p:cNvSpPr>
            <a:spLocks noGrp="1"/>
          </p:cNvSpPr>
          <p:nvPr>
            <p:ph type="dt" sz="half" idx="10"/>
          </p:nvPr>
        </p:nvSpPr>
        <p:spPr/>
        <p:txBody>
          <a:bodyPr/>
          <a:lstStyle/>
          <a:p>
            <a:fld id="{74CBEAF9-9E58-4CC8-A6FF-6DD8A58DEEA4}" type="datetimeFigureOut">
              <a:rPr lang="en-US" smtClean="0"/>
              <a:pPr/>
              <a:t>3/3/2022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dirty="0"/>
          </a:p>
        </p:txBody>
      </p:sp>
      <p:sp>
        <p:nvSpPr>
          <p:cNvPr id="7" name="Téglalap 6"/>
          <p:cNvSpPr/>
          <p:nvPr userDrawn="1"/>
        </p:nvSpPr>
        <p:spPr>
          <a:xfrm>
            <a:off x="304800" y="304800"/>
            <a:ext cx="11582400" cy="6248400"/>
          </a:xfrm>
          <a:prstGeom prst="rect">
            <a:avLst/>
          </a:prstGeom>
          <a:noFill/>
          <a:ln w="50800">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Tree>
    <p:extLst>
      <p:ext uri="{BB962C8B-B14F-4D97-AF65-F5344CB8AC3E}">
        <p14:creationId xmlns:p14="http://schemas.microsoft.com/office/powerpoint/2010/main" val="2191564510"/>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5" name="Footer Placeholder 4"/>
          <p:cNvSpPr>
            <a:spLocks noGrp="1"/>
          </p:cNvSpPr>
          <p:nvPr>
            <p:ph type="ftr" sz="quarter" idx="11"/>
          </p:nvPr>
        </p:nvSpPr>
        <p:spPr/>
        <p:txBody>
          <a:bodyPr/>
          <a:lstStyle/>
          <a:p>
            <a:endParaRPr lang="hu-HU" dirty="0"/>
          </a:p>
        </p:txBody>
      </p:sp>
      <p:sp>
        <p:nvSpPr>
          <p:cNvPr id="6" name="Slide Number Placeholder 5"/>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3269937720"/>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hu-HU"/>
              <a:t>Mintacím szerkesztése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74CBEAF9-9E58-4CC8-A6FF-6DD8A58DEEA4}" type="datetimeFigureOut">
              <a:rPr lang="en-US" smtClean="0"/>
              <a:pPr/>
              <a:t>3/3/2022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a:p>
        </p:txBody>
      </p:sp>
      <p:sp>
        <p:nvSpPr>
          <p:cNvPr id="7" name="Téglalap 6"/>
          <p:cNvSpPr/>
          <p:nvPr userDrawn="1"/>
        </p:nvSpPr>
        <p:spPr>
          <a:xfrm>
            <a:off x="304800" y="304800"/>
            <a:ext cx="11582400" cy="6248400"/>
          </a:xfrm>
          <a:prstGeom prst="rect">
            <a:avLst/>
          </a:prstGeom>
          <a:noFill/>
          <a:ln w="50800">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Tree>
    <p:extLst>
      <p:ext uri="{BB962C8B-B14F-4D97-AF65-F5344CB8AC3E}">
        <p14:creationId xmlns:p14="http://schemas.microsoft.com/office/powerpoint/2010/main" val="3073653461"/>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Date Placeholder 4"/>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6" name="Footer Placeholder 5"/>
          <p:cNvSpPr>
            <a:spLocks noGrp="1"/>
          </p:cNvSpPr>
          <p:nvPr>
            <p:ph type="ftr" sz="quarter" idx="11"/>
          </p:nvPr>
        </p:nvSpPr>
        <p:spPr/>
        <p:txBody>
          <a:bodyPr/>
          <a:lstStyle/>
          <a:p>
            <a:endParaRPr lang="hu-HU" dirty="0"/>
          </a:p>
        </p:txBody>
      </p:sp>
      <p:sp>
        <p:nvSpPr>
          <p:cNvPr id="7" name="Slide Number Placeholder 6"/>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360389200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hu-HU"/>
              <a:t>Mintacím szerkesztése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Content Placeholder 3"/>
          <p:cNvSpPr>
            <a:spLocks noGrp="1"/>
          </p:cNvSpPr>
          <p:nvPr>
            <p:ph sz="half" idx="2"/>
          </p:nvPr>
        </p:nvSpPr>
        <p:spPr>
          <a:xfrm>
            <a:off x="839788" y="2505075"/>
            <a:ext cx="5157787" cy="368458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Content Placeholder 5"/>
          <p:cNvSpPr>
            <a:spLocks noGrp="1"/>
          </p:cNvSpPr>
          <p:nvPr>
            <p:ph sz="quarter" idx="4"/>
          </p:nvPr>
        </p:nvSpPr>
        <p:spPr>
          <a:xfrm>
            <a:off x="6172200" y="2505075"/>
            <a:ext cx="5183188" cy="368458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6"/>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8" name="Footer Placeholder 7"/>
          <p:cNvSpPr>
            <a:spLocks noGrp="1"/>
          </p:cNvSpPr>
          <p:nvPr>
            <p:ph type="ftr" sz="quarter" idx="11"/>
          </p:nvPr>
        </p:nvSpPr>
        <p:spPr/>
        <p:txBody>
          <a:bodyPr/>
          <a:lstStyle/>
          <a:p>
            <a:endParaRPr lang="hu-HU" dirty="0"/>
          </a:p>
        </p:txBody>
      </p:sp>
      <p:sp>
        <p:nvSpPr>
          <p:cNvPr id="9" name="Slide Number Placeholder 8"/>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70993016"/>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Date Placeholder 2"/>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4" name="Footer Placeholder 3"/>
          <p:cNvSpPr>
            <a:spLocks noGrp="1"/>
          </p:cNvSpPr>
          <p:nvPr>
            <p:ph type="ftr" sz="quarter" idx="11"/>
          </p:nvPr>
        </p:nvSpPr>
        <p:spPr/>
        <p:txBody>
          <a:bodyPr/>
          <a:lstStyle/>
          <a:p>
            <a:endParaRPr lang="hu-HU" dirty="0"/>
          </a:p>
        </p:txBody>
      </p:sp>
      <p:sp>
        <p:nvSpPr>
          <p:cNvPr id="5" name="Slide Number Placeholder 4"/>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1667619734"/>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CBEAF9-9E58-4CC8-A6FF-6DD8A58DEEA4}" type="datetimeFigureOut">
              <a:rPr lang="en-US" smtClean="0"/>
              <a:pPr/>
              <a:t>3/3/2022</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CA15C064-DD44-4CAC-873E-2D1F54821676}" type="slidenum">
              <a:rPr kumimoji="0" lang="en-US" smtClean="0"/>
              <a:pPr/>
              <a:t>‹#›</a:t>
            </a:fld>
            <a:endParaRPr kumimoji="0" lang="en-US"/>
          </a:p>
        </p:txBody>
      </p:sp>
    </p:spTree>
    <p:extLst>
      <p:ext uri="{BB962C8B-B14F-4D97-AF65-F5344CB8AC3E}">
        <p14:creationId xmlns:p14="http://schemas.microsoft.com/office/powerpoint/2010/main" val="4105499805"/>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hu-HU"/>
              <a:t>Mintacím szerkesztése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5" name="Date Placeholder 4"/>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6" name="Footer Placeholder 5"/>
          <p:cNvSpPr>
            <a:spLocks noGrp="1"/>
          </p:cNvSpPr>
          <p:nvPr>
            <p:ph type="ftr" sz="quarter" idx="11"/>
          </p:nvPr>
        </p:nvSpPr>
        <p:spPr/>
        <p:txBody>
          <a:bodyPr/>
          <a:lstStyle/>
          <a:p>
            <a:endParaRPr lang="hu-HU" dirty="0"/>
          </a:p>
        </p:txBody>
      </p:sp>
      <p:sp>
        <p:nvSpPr>
          <p:cNvPr id="7" name="Slide Number Placeholder 6"/>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119861665"/>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hu-HU"/>
              <a:t>Mintacím szerkesztése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u-HU"/>
              <a:t>Kép beszúrásához kattintson az ikonra</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5" name="Date Placeholder 4"/>
          <p:cNvSpPr>
            <a:spLocks noGrp="1"/>
          </p:cNvSpPr>
          <p:nvPr>
            <p:ph type="dt" sz="half" idx="10"/>
          </p:nvPr>
        </p:nvSpPr>
        <p:spPr/>
        <p:txBody>
          <a:bodyPr/>
          <a:lstStyle/>
          <a:p>
            <a:fld id="{74CBEAF9-9E58-4CC8-A6FF-6DD8A58DEEA4}" type="datetimeFigureOut">
              <a:rPr lang="en-US" smtClean="0"/>
              <a:pPr/>
              <a:t>3/3/2022</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a:t>‹#›</a:t>
            </a:fld>
            <a:endParaRPr kumimoji="0" lang="en-US"/>
          </a:p>
        </p:txBody>
      </p:sp>
      <p:sp>
        <p:nvSpPr>
          <p:cNvPr id="8" name="Téglalap 7"/>
          <p:cNvSpPr/>
          <p:nvPr userDrawn="1"/>
        </p:nvSpPr>
        <p:spPr>
          <a:xfrm>
            <a:off x="8153400" y="0"/>
            <a:ext cx="40386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Tree>
    <p:extLst>
      <p:ext uri="{BB962C8B-B14F-4D97-AF65-F5344CB8AC3E}">
        <p14:creationId xmlns:p14="http://schemas.microsoft.com/office/powerpoint/2010/main" val="2265326994"/>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Vertical Text Placeholder 2"/>
          <p:cNvSpPr>
            <a:spLocks noGrp="1"/>
          </p:cNvSpPr>
          <p:nvPr>
            <p:ph type="body" orient="vert" idx="1"/>
          </p:nvPr>
        </p:nvSpPr>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5" name="Footer Placeholder 4"/>
          <p:cNvSpPr>
            <a:spLocks noGrp="1"/>
          </p:cNvSpPr>
          <p:nvPr>
            <p:ph type="ftr" sz="quarter" idx="11"/>
          </p:nvPr>
        </p:nvSpPr>
        <p:spPr/>
        <p:txBody>
          <a:bodyPr/>
          <a:lstStyle/>
          <a:p>
            <a:endParaRPr lang="hu-HU" dirty="0"/>
          </a:p>
        </p:txBody>
      </p:sp>
      <p:sp>
        <p:nvSpPr>
          <p:cNvPr id="6" name="Slide Number Placeholder 5"/>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1000518436"/>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hu-HU"/>
              <a:t>Mintacím szerkesztése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5" name="Footer Placeholder 4"/>
          <p:cNvSpPr>
            <a:spLocks noGrp="1"/>
          </p:cNvSpPr>
          <p:nvPr>
            <p:ph type="ftr" sz="quarter" idx="11"/>
          </p:nvPr>
        </p:nvSpPr>
        <p:spPr/>
        <p:txBody>
          <a:bodyPr/>
          <a:lstStyle/>
          <a:p>
            <a:endParaRPr lang="hu-HU" dirty="0"/>
          </a:p>
        </p:txBody>
      </p:sp>
      <p:sp>
        <p:nvSpPr>
          <p:cNvPr id="6" name="Slide Number Placeholder 5"/>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3639927921"/>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Szakaszfejléc">
    <p:bg>
      <p:bgPr>
        <a:solidFill>
          <a:schemeClr val="accent1"/>
        </a:solidFill>
        <a:effectLst/>
      </p:bgPr>
    </p:bg>
    <p:spTree>
      <p:nvGrpSpPr>
        <p:cNvPr id="1" name=""/>
        <p:cNvGrpSpPr/>
        <p:nvPr/>
      </p:nvGrpSpPr>
      <p:grpSpPr>
        <a:xfrm>
          <a:off x="0" y="0"/>
          <a:ext cx="0" cy="0"/>
          <a:chOff x="0" y="0"/>
          <a:chExt cx="0" cy="0"/>
        </a:xfrm>
      </p:grpSpPr>
      <p:sp>
        <p:nvSpPr>
          <p:cNvPr id="7" name="Téglalap 6"/>
          <p:cNvSpPr/>
          <p:nvPr userDrawn="1"/>
        </p:nvSpPr>
        <p:spPr>
          <a:xfrm>
            <a:off x="304800" y="304800"/>
            <a:ext cx="11582400" cy="6248400"/>
          </a:xfrm>
          <a:prstGeom prst="rect">
            <a:avLst/>
          </a:prstGeom>
          <a:noFill/>
          <a:ln w="50800">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2" name="Cím 1"/>
          <p:cNvSpPr>
            <a:spLocks noGrp="1"/>
          </p:cNvSpPr>
          <p:nvPr>
            <p:ph type="title"/>
          </p:nvPr>
        </p:nvSpPr>
        <p:spPr>
          <a:xfrm>
            <a:off x="831851" y="2514600"/>
            <a:ext cx="10515600" cy="2743200"/>
          </a:xfrm>
        </p:spPr>
        <p:txBody>
          <a:bodyPr anchor="b">
            <a:normAutofit/>
          </a:bodyPr>
          <a:lstStyle>
            <a:lvl1pPr algn="ctr">
              <a:defRPr sz="4400" spc="-50" baseline="0">
                <a:solidFill>
                  <a:schemeClr val="bg1"/>
                </a:solidFill>
              </a:defRPr>
            </a:lvl1pPr>
          </a:lstStyle>
          <a:p>
            <a:r>
              <a:rPr lang="hu-HU"/>
              <a:t>Mintacím szerkesztése</a:t>
            </a:r>
            <a:endParaRPr lang="hu-HU" dirty="0"/>
          </a:p>
        </p:txBody>
      </p:sp>
      <p:sp>
        <p:nvSpPr>
          <p:cNvPr id="3" name="Szöveg helye 2"/>
          <p:cNvSpPr>
            <a:spLocks noGrp="1"/>
          </p:cNvSpPr>
          <p:nvPr>
            <p:ph type="body" idx="1"/>
          </p:nvPr>
        </p:nvSpPr>
        <p:spPr>
          <a:xfrm>
            <a:off x="831851" y="5257800"/>
            <a:ext cx="10515600" cy="914400"/>
          </a:xfrm>
        </p:spPr>
        <p:txBody>
          <a:bodyPr>
            <a:normAutofit/>
          </a:bodyPr>
          <a:lstStyle>
            <a:lvl1pPr marL="0" indent="0" algn="ctr">
              <a:spcBef>
                <a:spcPts val="0"/>
              </a:spcBef>
              <a:buNone/>
              <a:defRPr sz="2000" cap="all" spc="50" baseline="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hu-HU"/>
              <a:t>Mintaszöveg szerkesztése</a:t>
            </a:r>
          </a:p>
        </p:txBody>
      </p:sp>
    </p:spTree>
    <p:extLst>
      <p:ext uri="{BB962C8B-B14F-4D97-AF65-F5344CB8AC3E}">
        <p14:creationId xmlns:p14="http://schemas.microsoft.com/office/powerpoint/2010/main" val="35067780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8151813" y="1714498"/>
            <a:ext cx="3506788" cy="2880360"/>
          </a:xfrm>
        </p:spPr>
        <p:txBody>
          <a:bodyPr anchor="b">
            <a:normAutofit/>
          </a:bodyPr>
          <a:lstStyle>
            <a:lvl1pPr>
              <a:defRPr sz="3000"/>
            </a:lvl1pPr>
          </a:lstStyle>
          <a:p>
            <a:r>
              <a:rPr lang="hu-HU"/>
              <a:t>Mintacím szerkesztése</a:t>
            </a:r>
            <a:endParaRPr lang="hu-HU" dirty="0"/>
          </a:p>
        </p:txBody>
      </p:sp>
      <p:sp>
        <p:nvSpPr>
          <p:cNvPr id="3" name="Tartalom helye 2"/>
          <p:cNvSpPr>
            <a:spLocks noGrp="1"/>
          </p:cNvSpPr>
          <p:nvPr>
            <p:ph idx="1"/>
          </p:nvPr>
        </p:nvSpPr>
        <p:spPr>
          <a:xfrm>
            <a:off x="530354" y="457200"/>
            <a:ext cx="7242111" cy="5715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hu-HU" dirty="0"/>
          </a:p>
        </p:txBody>
      </p:sp>
      <p:sp>
        <p:nvSpPr>
          <p:cNvPr id="4" name="Szöveg helye 3"/>
          <p:cNvSpPr>
            <a:spLocks noGrp="1"/>
          </p:cNvSpPr>
          <p:nvPr>
            <p:ph type="body" sz="half" idx="2"/>
          </p:nvPr>
        </p:nvSpPr>
        <p:spPr>
          <a:xfrm>
            <a:off x="8151813" y="4590288"/>
            <a:ext cx="3514564" cy="1581912"/>
          </a:xfrm>
        </p:spPr>
        <p:txBody>
          <a:bodyPr/>
          <a:lstStyle>
            <a:lvl1pPr marL="0" indent="0">
              <a:spcBef>
                <a:spcPts val="8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5" name="Dátum helye 4"/>
          <p:cNvSpPr>
            <a:spLocks noGrp="1"/>
          </p:cNvSpPr>
          <p:nvPr>
            <p:ph type="dt" sz="half" idx="10"/>
          </p:nvPr>
        </p:nvSpPr>
        <p:spPr/>
        <p:txBody>
          <a:bodyPr/>
          <a:lstStyle/>
          <a:p>
            <a:fld id="{37CC0096-1860-4642-9CD2-0079EA5E7CD1}" type="datetimeFigureOut">
              <a:rPr lang="hu-HU" smtClean="0"/>
              <a:pPr/>
              <a:t>2022. 03. 03.</a:t>
            </a:fld>
            <a:endParaRPr lang="hu-HU" dirty="0"/>
          </a:p>
        </p:txBody>
      </p:sp>
      <p:sp>
        <p:nvSpPr>
          <p:cNvPr id="6" name="Élőláb helye 5"/>
          <p:cNvSpPr>
            <a:spLocks noGrp="1"/>
          </p:cNvSpPr>
          <p:nvPr>
            <p:ph type="ftr" sz="quarter" idx="11"/>
          </p:nvPr>
        </p:nvSpPr>
        <p:spPr/>
        <p:txBody>
          <a:bodyPr/>
          <a:lstStyle/>
          <a:p>
            <a:endParaRPr lang="hu-HU" dirty="0"/>
          </a:p>
        </p:txBody>
      </p:sp>
      <p:sp>
        <p:nvSpPr>
          <p:cNvPr id="7" name="Dia számának helye 6"/>
          <p:cNvSpPr>
            <a:spLocks noGrp="1"/>
          </p:cNvSpPr>
          <p:nvPr>
            <p:ph type="sldNum" sz="quarter" idx="12"/>
          </p:nvPr>
        </p:nvSpPr>
        <p:spPr/>
        <p:txBody>
          <a:body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Kép képaláírással">
    <p:spTree>
      <p:nvGrpSpPr>
        <p:cNvPr id="1" name=""/>
        <p:cNvGrpSpPr/>
        <p:nvPr/>
      </p:nvGrpSpPr>
      <p:grpSpPr>
        <a:xfrm>
          <a:off x="0" y="0"/>
          <a:ext cx="0" cy="0"/>
          <a:chOff x="0" y="0"/>
          <a:chExt cx="0" cy="0"/>
        </a:xfrm>
      </p:grpSpPr>
      <p:sp>
        <p:nvSpPr>
          <p:cNvPr id="8" name="Téglalap 7"/>
          <p:cNvSpPr/>
          <p:nvPr userDrawn="1"/>
        </p:nvSpPr>
        <p:spPr>
          <a:xfrm>
            <a:off x="8153400" y="0"/>
            <a:ext cx="40386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4" name="Szöveg helye 3"/>
          <p:cNvSpPr>
            <a:spLocks noGrp="1"/>
          </p:cNvSpPr>
          <p:nvPr>
            <p:ph type="body" sz="half" idx="2"/>
          </p:nvPr>
        </p:nvSpPr>
        <p:spPr>
          <a:xfrm>
            <a:off x="8532813" y="4591761"/>
            <a:ext cx="3125787" cy="1580440"/>
          </a:xfrm>
        </p:spPr>
        <p:txBody>
          <a:bodyPr/>
          <a:lstStyle>
            <a:lvl1pPr marL="0" indent="0">
              <a:spcBef>
                <a:spcPts val="800"/>
              </a:spcBef>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2" name="Cím 1"/>
          <p:cNvSpPr>
            <a:spLocks noGrp="1"/>
          </p:cNvSpPr>
          <p:nvPr>
            <p:ph type="title"/>
          </p:nvPr>
        </p:nvSpPr>
        <p:spPr>
          <a:xfrm>
            <a:off x="8532813" y="1714500"/>
            <a:ext cx="3125787" cy="2877260"/>
          </a:xfrm>
        </p:spPr>
        <p:txBody>
          <a:bodyPr anchor="b">
            <a:normAutofit/>
          </a:bodyPr>
          <a:lstStyle>
            <a:lvl1pPr>
              <a:defRPr sz="3000">
                <a:solidFill>
                  <a:schemeClr val="bg1"/>
                </a:solidFill>
              </a:defRPr>
            </a:lvl1pPr>
          </a:lstStyle>
          <a:p>
            <a:r>
              <a:rPr lang="hu-HU"/>
              <a:t>Mintacím szerkesztése</a:t>
            </a:r>
            <a:endParaRPr lang="hu-HU" dirty="0"/>
          </a:p>
        </p:txBody>
      </p:sp>
      <p:sp>
        <p:nvSpPr>
          <p:cNvPr id="6" name="Kép helye 2"/>
          <p:cNvSpPr>
            <a:spLocks noGrp="1"/>
          </p:cNvSpPr>
          <p:nvPr>
            <p:ph type="pic" idx="1"/>
          </p:nvPr>
        </p:nvSpPr>
        <p:spPr>
          <a:xfrm>
            <a:off x="0" y="2"/>
            <a:ext cx="8101584" cy="6857999"/>
          </a:xfrm>
        </p:spPr>
        <p:txBody>
          <a:bodyPr tIns="45720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u-HU"/>
              <a:t>Kép beszúrásához kattintson az ikonra</a:t>
            </a:r>
            <a:endParaRPr lang="hu-HU" dirty="0"/>
          </a:p>
        </p:txBody>
      </p:sp>
    </p:spTree>
    <p:extLst>
      <p:ext uri="{BB962C8B-B14F-4D97-AF65-F5344CB8AC3E}">
        <p14:creationId xmlns:p14="http://schemas.microsoft.com/office/powerpoint/2010/main" val="297724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hu-HU"/>
              <a:t>Mintacím szerkesztése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CC0096-1860-4642-9CD2-0079EA5E7CD1}" type="datetimeFigureOut">
              <a:rPr lang="hu-HU" smtClean="0"/>
              <a:pPr/>
              <a:t>2022. 03. 03.</a:t>
            </a:fld>
            <a:endParaRPr lang="hu-H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1375A4-56A4-47D6-9801-1991572033F7}" type="slidenum">
              <a:rPr lang="hu-HU" smtClean="0"/>
              <a:pPr/>
              <a:t>‹#›</a:t>
            </a:fld>
            <a:endParaRPr lang="hu-HU" dirty="0"/>
          </a:p>
        </p:txBody>
      </p:sp>
    </p:spTree>
    <p:extLst>
      <p:ext uri="{BB962C8B-B14F-4D97-AF65-F5344CB8AC3E}">
        <p14:creationId xmlns:p14="http://schemas.microsoft.com/office/powerpoint/2010/main" val="4105519117"/>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651" r:id="rId12"/>
    <p:sldLayoutId id="2147483656" r:id="rId13"/>
    <p:sldLayoutId id="2147483657" r:id="rId14"/>
  </p:sldLayoutIdLst>
  <p:transition spd="med">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worldometers.info/"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fth1.png"/>
          <p:cNvPicPr>
            <a:picLocks noChangeAspect="1"/>
          </p:cNvPicPr>
          <p:nvPr/>
        </p:nvPicPr>
        <p:blipFill>
          <a:blip r:embed="rId2" cstate="print"/>
          <a:stretch>
            <a:fillRect/>
          </a:stretch>
        </p:blipFill>
        <p:spPr>
          <a:xfrm>
            <a:off x="702623" y="392140"/>
            <a:ext cx="1541427" cy="779853"/>
          </a:xfrm>
          <a:prstGeom prst="rect">
            <a:avLst/>
          </a:prstGeom>
        </p:spPr>
      </p:pic>
      <p:pic>
        <p:nvPicPr>
          <p:cNvPr id="6" name="Kép 5" descr="emmi_color_cmyk__6_.jpg"/>
          <p:cNvPicPr>
            <a:picLocks noChangeAspect="1"/>
          </p:cNvPicPr>
          <p:nvPr/>
        </p:nvPicPr>
        <p:blipFill>
          <a:blip r:embed="rId3" cstate="print"/>
          <a:stretch>
            <a:fillRect/>
          </a:stretch>
        </p:blipFill>
        <p:spPr>
          <a:xfrm>
            <a:off x="5334887" y="451913"/>
            <a:ext cx="1287265" cy="770889"/>
          </a:xfrm>
          <a:prstGeom prst="rect">
            <a:avLst/>
          </a:prstGeom>
          <a:ln w="57150">
            <a:solidFill>
              <a:schemeClr val="bg1"/>
            </a:solidFill>
            <a:prstDash val="solid"/>
          </a:ln>
        </p:spPr>
      </p:pic>
      <p:pic>
        <p:nvPicPr>
          <p:cNvPr id="7" name="Kép 6"/>
          <p:cNvPicPr>
            <a:picLocks noChangeAspect="1"/>
          </p:cNvPicPr>
          <p:nvPr/>
        </p:nvPicPr>
        <p:blipFill>
          <a:blip r:embed="rId4" cstate="print">
            <a:extLst>
              <a:ext uri="{28A0092B-C50C-407E-A947-70E740481C1C}">
                <a14:useLocalDpi xmlns:a14="http://schemas.microsoft.com/office/drawing/2010/main" val="0"/>
              </a:ext>
            </a:extLst>
          </a:blip>
          <a:srcRect r="70538" b="24109"/>
          <a:stretch>
            <a:fillRect/>
          </a:stretch>
        </p:blipFill>
        <p:spPr>
          <a:xfrm>
            <a:off x="8458257" y="161977"/>
            <a:ext cx="1110344" cy="1350759"/>
          </a:xfrm>
          <a:prstGeom prst="rect">
            <a:avLst/>
          </a:prstGeom>
        </p:spPr>
      </p:pic>
      <p:pic>
        <p:nvPicPr>
          <p:cNvPr id="8" name="Kép 7" descr="pontvelemlogo.png"/>
          <p:cNvPicPr>
            <a:picLocks noChangeAspect="1"/>
          </p:cNvPicPr>
          <p:nvPr/>
        </p:nvPicPr>
        <p:blipFill>
          <a:blip r:embed="rId5" cstate="print"/>
          <a:stretch>
            <a:fillRect/>
          </a:stretch>
        </p:blipFill>
        <p:spPr>
          <a:xfrm>
            <a:off x="9855443" y="451913"/>
            <a:ext cx="1608234" cy="720080"/>
          </a:xfrm>
          <a:prstGeom prst="rect">
            <a:avLst/>
          </a:prstGeom>
        </p:spPr>
      </p:pic>
      <p:sp>
        <p:nvSpPr>
          <p:cNvPr id="9" name="Cím 1">
            <a:extLst>
              <a:ext uri="{FF2B5EF4-FFF2-40B4-BE49-F238E27FC236}">
                <a16:creationId xmlns:a16="http://schemas.microsoft.com/office/drawing/2014/main" id="{14A12A3E-417F-4FF8-B680-C0CB7FBD01D5}"/>
              </a:ext>
            </a:extLst>
          </p:cNvPr>
          <p:cNvSpPr txBox="1">
            <a:spLocks/>
          </p:cNvSpPr>
          <p:nvPr/>
        </p:nvSpPr>
        <p:spPr>
          <a:xfrm>
            <a:off x="702623" y="1784658"/>
            <a:ext cx="11116704" cy="636516"/>
          </a:xfrm>
          <a:prstGeom prst="rect">
            <a:avLst/>
          </a:prstGeom>
          <a:solidFill>
            <a:srgbClr val="006699"/>
          </a:solidFill>
        </p:spPr>
        <p:style>
          <a:lnRef idx="3">
            <a:schemeClr val="lt1"/>
          </a:lnRef>
          <a:fillRef idx="1">
            <a:schemeClr val="accent1"/>
          </a:fillRef>
          <a:effectRef idx="1">
            <a:schemeClr val="accent1"/>
          </a:effectRef>
          <a:fontRef idx="minor">
            <a:schemeClr val="lt1"/>
          </a:fontRef>
        </p:style>
        <p:txBody>
          <a:bodyPr wrap="square" bIns="36000" rtlCol="0" anchor="ctr">
            <a:spAutoFit/>
          </a:bodyPr>
          <a:lstStyle>
            <a:defPPr>
              <a:defRPr lang="en-US"/>
            </a:defPPr>
            <a:lvl1pPr marL="171450" indent="-171450">
              <a:buFont typeface="Arial" panose="020B0604020202020204" pitchFamily="34" charset="0"/>
              <a:buChar char="•"/>
            </a:lvl1pPr>
          </a:lstStyle>
          <a:p>
            <a:pPr marL="0" indent="0" algn="ctr">
              <a:buNone/>
            </a:pPr>
            <a:r>
              <a:rPr lang="hu-HU" sz="3600" b="1" dirty="0"/>
              <a:t>MOBIL-ÉLET</a:t>
            </a:r>
          </a:p>
        </p:txBody>
      </p:sp>
      <p:pic>
        <p:nvPicPr>
          <p:cNvPr id="10" name="Kép 9"/>
          <p:cNvPicPr>
            <a:picLocks noChangeAspect="1"/>
          </p:cNvPicPr>
          <p:nvPr/>
        </p:nvPicPr>
        <p:blipFill>
          <a:blip r:embed="rId6" cstate="print">
            <a:extLst>
              <a:ext uri="{28A0092B-C50C-407E-A947-70E740481C1C}">
                <a14:useLocalDpi xmlns:a14="http://schemas.microsoft.com/office/drawing/2010/main" val="0"/>
              </a:ext>
            </a:extLst>
          </a:blip>
          <a:srcRect l="3053" r="1579"/>
          <a:stretch>
            <a:fillRect/>
          </a:stretch>
        </p:blipFill>
        <p:spPr>
          <a:xfrm>
            <a:off x="4550229" y="3068138"/>
            <a:ext cx="3385457" cy="2940775"/>
          </a:xfrm>
          <a:prstGeom prst="rect">
            <a:avLst/>
          </a:prstGeom>
        </p:spPr>
      </p:pic>
      <p:pic>
        <p:nvPicPr>
          <p:cNvPr id="11" name="Kép 10"/>
          <p:cNvPicPr>
            <a:picLocks noChangeAspect="1"/>
          </p:cNvPicPr>
          <p:nvPr/>
        </p:nvPicPr>
        <p:blipFill>
          <a:blip r:embed="rId7" cstate="print"/>
          <a:stretch>
            <a:fillRect/>
          </a:stretch>
        </p:blipFill>
        <p:spPr>
          <a:xfrm rot="20146780">
            <a:off x="857714" y="3354138"/>
            <a:ext cx="2910293" cy="2132262"/>
          </a:xfrm>
          <a:prstGeom prst="rect">
            <a:avLst/>
          </a:prstGeom>
        </p:spPr>
      </p:pic>
      <p:pic>
        <p:nvPicPr>
          <p:cNvPr id="12" name="Kép 11">
            <a:extLst>
              <a:ext uri="{FF2B5EF4-FFF2-40B4-BE49-F238E27FC236}">
                <a16:creationId xmlns:a16="http://schemas.microsoft.com/office/drawing/2014/main" id="{7E342A4B-25AC-459D-9F9A-68DC306C623A}"/>
              </a:ext>
            </a:extLst>
          </p:cNvPr>
          <p:cNvPicPr>
            <a:picLocks noChangeAspect="1"/>
          </p:cNvPicPr>
          <p:nvPr/>
        </p:nvPicPr>
        <p:blipFill>
          <a:blip r:embed="rId8" cstate="print"/>
          <a:srcRect l="49630" b="67383"/>
          <a:stretch>
            <a:fillRect/>
          </a:stretch>
        </p:blipFill>
        <p:spPr>
          <a:xfrm rot="2032726">
            <a:off x="8509794" y="3623489"/>
            <a:ext cx="2940564" cy="1884349"/>
          </a:xfrm>
          <a:prstGeom prst="rect">
            <a:avLst/>
          </a:prstGeom>
        </p:spPr>
      </p:pic>
      <p:pic>
        <p:nvPicPr>
          <p:cNvPr id="3" name="Kép 2" descr="A képen szöveg látható&#10;&#10;Automatikusan generált leírás">
            <a:extLst>
              <a:ext uri="{FF2B5EF4-FFF2-40B4-BE49-F238E27FC236}">
                <a16:creationId xmlns:a16="http://schemas.microsoft.com/office/drawing/2014/main" id="{0A8022E6-1DB2-4D5B-863F-347247F5288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52337" y="394175"/>
            <a:ext cx="1067001" cy="1067001"/>
          </a:xfrm>
          <a:prstGeom prst="rect">
            <a:avLst/>
          </a:prstGeom>
        </p:spPr>
      </p:pic>
      <p:pic>
        <p:nvPicPr>
          <p:cNvPr id="13" name="Kép 12">
            <a:extLst>
              <a:ext uri="{FF2B5EF4-FFF2-40B4-BE49-F238E27FC236}">
                <a16:creationId xmlns:a16="http://schemas.microsoft.com/office/drawing/2014/main" id="{600A2162-31E8-439C-B024-719EDB106DC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819120" y="471646"/>
            <a:ext cx="2192751" cy="666048"/>
          </a:xfrm>
          <a:prstGeom prst="rect">
            <a:avLst/>
          </a:prstGeom>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endParaRPr lang="hu-HU"/>
          </a:p>
        </p:txBody>
      </p:sp>
      <p:pic>
        <p:nvPicPr>
          <p:cNvPr id="4" name="Kép 3"/>
          <p:cNvPicPr>
            <a:picLocks noChangeAspect="1"/>
          </p:cNvPicPr>
          <p:nvPr/>
        </p:nvPicPr>
        <p:blipFill>
          <a:blip r:embed="rId3" cstate="print"/>
          <a:stretch>
            <a:fillRect/>
          </a:stretch>
        </p:blipFill>
        <p:spPr>
          <a:xfrm>
            <a:off x="743327" y="146818"/>
            <a:ext cx="10701212" cy="6547896"/>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Kép 10"/>
          <p:cNvPicPr/>
          <p:nvPr/>
        </p:nvPicPr>
        <p:blipFill>
          <a:blip r:embed="rId3" cstate="print">
            <a:extLst>
              <a:ext uri="{28A0092B-C50C-407E-A947-70E740481C1C}">
                <a14:useLocalDpi xmlns:a14="http://schemas.microsoft.com/office/drawing/2010/main" val="0"/>
              </a:ext>
            </a:extLst>
          </a:blip>
          <a:stretch>
            <a:fillRect/>
          </a:stretch>
        </p:blipFill>
        <p:spPr>
          <a:xfrm>
            <a:off x="580041" y="2029222"/>
            <a:ext cx="2113915" cy="2816225"/>
          </a:xfrm>
          <a:prstGeom prst="rect">
            <a:avLst/>
          </a:prstGeom>
        </p:spPr>
      </p:pic>
      <p:pic>
        <p:nvPicPr>
          <p:cNvPr id="13" name="Kép 12"/>
          <p:cNvPicPr/>
          <p:nvPr/>
        </p:nvPicPr>
        <p:blipFill>
          <a:blip r:embed="rId4" cstate="print">
            <a:extLst>
              <a:ext uri="{28A0092B-C50C-407E-A947-70E740481C1C}">
                <a14:useLocalDpi xmlns:a14="http://schemas.microsoft.com/office/drawing/2010/main" val="0"/>
              </a:ext>
            </a:extLst>
          </a:blip>
          <a:stretch>
            <a:fillRect/>
          </a:stretch>
        </p:blipFill>
        <p:spPr>
          <a:xfrm>
            <a:off x="5646908" y="1929279"/>
            <a:ext cx="1974530" cy="2816225"/>
          </a:xfrm>
          <a:prstGeom prst="rect">
            <a:avLst/>
          </a:prstGeom>
        </p:spPr>
      </p:pic>
      <p:pic>
        <p:nvPicPr>
          <p:cNvPr id="14" name="Kép 13"/>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35143" y="2029222"/>
            <a:ext cx="1739738" cy="1900521"/>
          </a:xfrm>
          <a:prstGeom prst="rect">
            <a:avLst/>
          </a:prstGeom>
          <a:noFill/>
          <a:ln>
            <a:noFill/>
          </a:ln>
        </p:spPr>
      </p:pic>
      <p:cxnSp>
        <p:nvCxnSpPr>
          <p:cNvPr id="20" name="Egyenes összekötő nyíllal 19"/>
          <p:cNvCxnSpPr/>
          <p:nvPr/>
        </p:nvCxnSpPr>
        <p:spPr>
          <a:xfrm>
            <a:off x="615820" y="1688643"/>
            <a:ext cx="11122580" cy="12952"/>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22" name="Szövegdoboz 21"/>
          <p:cNvSpPr txBox="1"/>
          <p:nvPr/>
        </p:nvSpPr>
        <p:spPr>
          <a:xfrm>
            <a:off x="615820" y="303285"/>
            <a:ext cx="2313991" cy="830997"/>
          </a:xfrm>
          <a:prstGeom prst="rect">
            <a:avLst/>
          </a:prstGeom>
          <a:noFill/>
        </p:spPr>
        <p:txBody>
          <a:bodyPr wrap="square" rtlCol="0">
            <a:spAutoFit/>
          </a:bodyPr>
          <a:lstStyle/>
          <a:p>
            <a:r>
              <a:rPr lang="hu-HU" sz="2400" b="1" dirty="0"/>
              <a:t>1973. „</a:t>
            </a:r>
            <a:r>
              <a:rPr lang="hu-HU" sz="2400" b="1" dirty="0" err="1"/>
              <a:t>téglafon</a:t>
            </a:r>
            <a:r>
              <a:rPr lang="hu-HU" sz="2400" b="1" dirty="0"/>
              <a:t>”</a:t>
            </a:r>
          </a:p>
          <a:p>
            <a:r>
              <a:rPr lang="hu-HU" sz="2400" b="1" dirty="0"/>
              <a:t>mobilis</a:t>
            </a:r>
          </a:p>
        </p:txBody>
      </p:sp>
      <p:sp>
        <p:nvSpPr>
          <p:cNvPr id="23" name="Szövegdoboz 22"/>
          <p:cNvSpPr txBox="1"/>
          <p:nvPr/>
        </p:nvSpPr>
        <p:spPr>
          <a:xfrm>
            <a:off x="564428" y="4943267"/>
            <a:ext cx="3177603" cy="1200329"/>
          </a:xfrm>
          <a:prstGeom prst="rect">
            <a:avLst/>
          </a:prstGeom>
          <a:noFill/>
        </p:spPr>
        <p:txBody>
          <a:bodyPr wrap="square" rtlCol="0">
            <a:spAutoFit/>
          </a:bodyPr>
          <a:lstStyle/>
          <a:p>
            <a:r>
              <a:rPr lang="hu-HU" b="1" dirty="0"/>
              <a:t>Létrejön a Hortobágyi Nemzeti Park</a:t>
            </a:r>
          </a:p>
          <a:p>
            <a:endParaRPr lang="hu-HU" b="1" dirty="0"/>
          </a:p>
          <a:p>
            <a:r>
              <a:rPr lang="hu-HU" b="1" dirty="0"/>
              <a:t>Megalakul az AC/DC együttes</a:t>
            </a:r>
          </a:p>
        </p:txBody>
      </p:sp>
      <p:sp>
        <p:nvSpPr>
          <p:cNvPr id="24" name="Szövegdoboz 23"/>
          <p:cNvSpPr txBox="1"/>
          <p:nvPr/>
        </p:nvSpPr>
        <p:spPr>
          <a:xfrm>
            <a:off x="4365728" y="60272"/>
            <a:ext cx="3258283" cy="1200329"/>
          </a:xfrm>
          <a:prstGeom prst="rect">
            <a:avLst/>
          </a:prstGeom>
          <a:noFill/>
        </p:spPr>
        <p:txBody>
          <a:bodyPr wrap="square" rtlCol="0">
            <a:spAutoFit/>
          </a:bodyPr>
          <a:lstStyle/>
          <a:p>
            <a:r>
              <a:rPr lang="hu-HU" sz="2400" b="1" dirty="0"/>
              <a:t>1999. egy márka uralja a piacot, 160 millió eladott példány!</a:t>
            </a:r>
          </a:p>
        </p:txBody>
      </p:sp>
      <p:sp>
        <p:nvSpPr>
          <p:cNvPr id="25" name="Szövegdoboz 24"/>
          <p:cNvSpPr txBox="1"/>
          <p:nvPr/>
        </p:nvSpPr>
        <p:spPr>
          <a:xfrm>
            <a:off x="7937661" y="82050"/>
            <a:ext cx="3423434" cy="1569660"/>
          </a:xfrm>
          <a:prstGeom prst="rect">
            <a:avLst/>
          </a:prstGeom>
          <a:noFill/>
        </p:spPr>
        <p:txBody>
          <a:bodyPr wrap="square" rtlCol="0">
            <a:spAutoFit/>
          </a:bodyPr>
          <a:lstStyle/>
          <a:p>
            <a:r>
              <a:rPr lang="hu-HU" sz="2400" b="1" dirty="0"/>
              <a:t>2007. Okostelefonok megjelenése: </a:t>
            </a:r>
          </a:p>
          <a:p>
            <a:r>
              <a:rPr lang="hu-HU" sz="2400" b="1" dirty="0"/>
              <a:t>érintő képernyős</a:t>
            </a:r>
          </a:p>
          <a:p>
            <a:r>
              <a:rPr lang="hu-HU" sz="2400" b="1" dirty="0"/>
              <a:t>számítógép tudás</a:t>
            </a:r>
          </a:p>
        </p:txBody>
      </p:sp>
      <p:sp>
        <p:nvSpPr>
          <p:cNvPr id="26" name="Szövegdoboz 25"/>
          <p:cNvSpPr txBox="1"/>
          <p:nvPr/>
        </p:nvSpPr>
        <p:spPr>
          <a:xfrm>
            <a:off x="5424637" y="4839811"/>
            <a:ext cx="2660977" cy="923330"/>
          </a:xfrm>
          <a:prstGeom prst="rect">
            <a:avLst/>
          </a:prstGeom>
          <a:noFill/>
        </p:spPr>
        <p:txBody>
          <a:bodyPr wrap="square" rtlCol="0">
            <a:spAutoFit/>
          </a:bodyPr>
          <a:lstStyle/>
          <a:p>
            <a:r>
              <a:rPr lang="hu-HU" b="1" dirty="0"/>
              <a:t>Magyarország belép a NATO-ba</a:t>
            </a:r>
          </a:p>
          <a:p>
            <a:endParaRPr lang="hu-HU" b="1" dirty="0"/>
          </a:p>
        </p:txBody>
      </p:sp>
      <p:sp>
        <p:nvSpPr>
          <p:cNvPr id="27" name="Szövegdoboz 26"/>
          <p:cNvSpPr txBox="1"/>
          <p:nvPr/>
        </p:nvSpPr>
        <p:spPr>
          <a:xfrm>
            <a:off x="8440162" y="5011690"/>
            <a:ext cx="3131973" cy="1477328"/>
          </a:xfrm>
          <a:prstGeom prst="rect">
            <a:avLst/>
          </a:prstGeom>
          <a:noFill/>
        </p:spPr>
        <p:txBody>
          <a:bodyPr wrap="square" rtlCol="0">
            <a:spAutoFit/>
          </a:bodyPr>
          <a:lstStyle/>
          <a:p>
            <a:r>
              <a:rPr lang="hu-HU" b="1" dirty="0"/>
              <a:t>Európában kihirdetik az esélyegyenlőség évét </a:t>
            </a:r>
          </a:p>
          <a:p>
            <a:endParaRPr lang="hu-HU" b="1" dirty="0"/>
          </a:p>
          <a:p>
            <a:r>
              <a:rPr lang="hu-HU" b="1" dirty="0"/>
              <a:t>Magyarországon az év fája a szelídgesztenye</a:t>
            </a:r>
          </a:p>
        </p:txBody>
      </p:sp>
      <p:pic>
        <p:nvPicPr>
          <p:cNvPr id="31" name="Kép 3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31086" y="4079631"/>
            <a:ext cx="1188443" cy="890982"/>
          </a:xfrm>
          <a:prstGeom prst="rect">
            <a:avLst/>
          </a:prstGeom>
        </p:spPr>
      </p:pic>
      <p:cxnSp>
        <p:nvCxnSpPr>
          <p:cNvPr id="34" name="Egyenes összekötő 33"/>
          <p:cNvCxnSpPr/>
          <p:nvPr/>
        </p:nvCxnSpPr>
        <p:spPr>
          <a:xfrm>
            <a:off x="1156996" y="1386459"/>
            <a:ext cx="0" cy="422072"/>
          </a:xfrm>
          <a:prstGeom prst="line">
            <a:avLst/>
          </a:prstGeom>
        </p:spPr>
        <p:style>
          <a:lnRef idx="3">
            <a:schemeClr val="dk1"/>
          </a:lnRef>
          <a:fillRef idx="0">
            <a:schemeClr val="dk1"/>
          </a:fillRef>
          <a:effectRef idx="2">
            <a:schemeClr val="dk1"/>
          </a:effectRef>
          <a:fontRef idx="minor">
            <a:schemeClr val="tx1"/>
          </a:fontRef>
        </p:style>
      </p:cxnSp>
      <p:cxnSp>
        <p:nvCxnSpPr>
          <p:cNvPr id="38" name="Egyenes összekötő 37"/>
          <p:cNvCxnSpPr/>
          <p:nvPr/>
        </p:nvCxnSpPr>
        <p:spPr>
          <a:xfrm>
            <a:off x="6430456" y="1328404"/>
            <a:ext cx="0" cy="538181"/>
          </a:xfrm>
          <a:prstGeom prst="line">
            <a:avLst/>
          </a:prstGeom>
        </p:spPr>
        <p:style>
          <a:lnRef idx="3">
            <a:schemeClr val="dk1"/>
          </a:lnRef>
          <a:fillRef idx="0">
            <a:schemeClr val="dk1"/>
          </a:fillRef>
          <a:effectRef idx="2">
            <a:schemeClr val="dk1"/>
          </a:effectRef>
          <a:fontRef idx="minor">
            <a:schemeClr val="tx1"/>
          </a:fontRef>
        </p:style>
      </p:cxnSp>
      <p:cxnSp>
        <p:nvCxnSpPr>
          <p:cNvPr id="40" name="Egyenes összekötő 39"/>
          <p:cNvCxnSpPr/>
          <p:nvPr/>
        </p:nvCxnSpPr>
        <p:spPr>
          <a:xfrm>
            <a:off x="10585893" y="1249055"/>
            <a:ext cx="18661" cy="538181"/>
          </a:xfrm>
          <a:prstGeom prst="line">
            <a:avLst/>
          </a:prstGeom>
        </p:spPr>
        <p:style>
          <a:lnRef idx="3">
            <a:schemeClr val="dk1"/>
          </a:lnRef>
          <a:fillRef idx="0">
            <a:schemeClr val="dk1"/>
          </a:fillRef>
          <a:effectRef idx="2">
            <a:schemeClr val="dk1"/>
          </a:effectRef>
          <a:fontRef idx="minor">
            <a:schemeClr val="tx1"/>
          </a:fontRef>
        </p:style>
      </p:cxnSp>
      <p:pic>
        <p:nvPicPr>
          <p:cNvPr id="43" name="Kép 42"/>
          <p:cNvPicPr>
            <a:picLocks noChangeAspect="1"/>
          </p:cNvPicPr>
          <p:nvPr/>
        </p:nvPicPr>
        <p:blipFill>
          <a:blip r:embed="rId7" cstate="print"/>
          <a:stretch>
            <a:fillRect/>
          </a:stretch>
        </p:blipFill>
        <p:spPr>
          <a:xfrm>
            <a:off x="3190606" y="2302528"/>
            <a:ext cx="2210695" cy="2236573"/>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randombar(horizontal)">
                                      <p:cBhvr>
                                        <p:cTn id="23" dur="500"/>
                                        <p:tgtEl>
                                          <p:spTgt spid="4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0-#ppt_w/2"/>
                                          </p:val>
                                        </p:tav>
                                        <p:tav tm="100000">
                                          <p:val>
                                            <p:strVal val="#ppt_x"/>
                                          </p:val>
                                        </p:tav>
                                      </p:tavLst>
                                    </p:anim>
                                    <p:anim calcmode="lin" valueType="num">
                                      <p:cBhvr additive="base">
                                        <p:cTn id="29"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0-#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0-#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7"/>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fltVal val="0"/>
                                          </p:val>
                                        </p:tav>
                                        <p:tav tm="100000">
                                          <p:val>
                                            <p:strVal val="#ppt_w"/>
                                          </p:val>
                                        </p:tav>
                                      </p:tavLst>
                                    </p:anim>
                                    <p:anim calcmode="lin" valueType="num">
                                      <p:cBhvr>
                                        <p:cTn id="61" dur="500" fill="hold"/>
                                        <p:tgtEl>
                                          <p:spTgt spid="31"/>
                                        </p:tgtEl>
                                        <p:attrNameLst>
                                          <p:attrName>ppt_h</p:attrName>
                                        </p:attrNameLst>
                                      </p:cBhvr>
                                      <p:tavLst>
                                        <p:tav tm="0">
                                          <p:val>
                                            <p:fltVal val="0"/>
                                          </p:val>
                                        </p:tav>
                                        <p:tav tm="100000">
                                          <p:val>
                                            <p:strVal val="#ppt_h"/>
                                          </p:val>
                                        </p:tav>
                                      </p:tavLst>
                                    </p:anim>
                                    <p:animEffect transition="in" filter="fade">
                                      <p:cBhvr>
                                        <p:cTn id="6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7858" y="337182"/>
            <a:ext cx="9319333" cy="6237789"/>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xit" presetSubtype="0" fill="hold" nodeType="clickEffect">
                                  <p:stCondLst>
                                    <p:cond delay="0"/>
                                  </p:stCondLst>
                                  <p:childTnLst>
                                    <p:animEffect transition="out" filter="fade">
                                      <p:cBhvr>
                                        <p:cTn id="14" dur="1000"/>
                                        <p:tgtEl>
                                          <p:spTgt spid="4"/>
                                        </p:tgtEl>
                                      </p:cBhvr>
                                    </p:animEffect>
                                    <p:anim calcmode="lin" valueType="num">
                                      <p:cBhvr>
                                        <p:cTn id="15" dur="1000"/>
                                        <p:tgtEl>
                                          <p:spTgt spid="4"/>
                                        </p:tgtEl>
                                        <p:attrNameLst>
                                          <p:attrName>ppt_x</p:attrName>
                                        </p:attrNameLst>
                                      </p:cBhvr>
                                      <p:tavLst>
                                        <p:tav tm="0">
                                          <p:val>
                                            <p:strVal val="ppt_x"/>
                                          </p:val>
                                        </p:tav>
                                        <p:tav tm="100000">
                                          <p:val>
                                            <p:strVal val="ppt_x"/>
                                          </p:val>
                                        </p:tav>
                                      </p:tavLst>
                                    </p:anim>
                                    <p:anim calcmode="lin" valueType="num">
                                      <p:cBhvr>
                                        <p:cTn id="16" dur="1000"/>
                                        <p:tgtEl>
                                          <p:spTgt spid="4"/>
                                        </p:tgtEl>
                                        <p:attrNameLst>
                                          <p:attrName>ppt_y</p:attrName>
                                        </p:attrNameLst>
                                      </p:cBhvr>
                                      <p:tavLst>
                                        <p:tav tm="0">
                                          <p:val>
                                            <p:strVal val="ppt_y"/>
                                          </p:val>
                                        </p:tav>
                                        <p:tav tm="100000">
                                          <p:val>
                                            <p:strVal val="ppt_y+.1"/>
                                          </p:val>
                                        </p:tav>
                                      </p:tavLst>
                                    </p:anim>
                                    <p:set>
                                      <p:cBhvr>
                                        <p:cTn id="1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399" y="205274"/>
            <a:ext cx="10700651" cy="6419461"/>
          </a:xfrm>
          <a:prstGeom prst="rect">
            <a:avLst/>
          </a:prstGeom>
          <a:noFill/>
          <a:ln>
            <a:noFill/>
          </a:ln>
        </p:spPr>
      </p:pic>
      <p:sp>
        <p:nvSpPr>
          <p:cNvPr id="2" name="Szövegdoboz 1"/>
          <p:cNvSpPr txBox="1"/>
          <p:nvPr/>
        </p:nvSpPr>
        <p:spPr>
          <a:xfrm>
            <a:off x="1063687" y="1249410"/>
            <a:ext cx="3097765" cy="646331"/>
          </a:xfrm>
          <a:prstGeom prst="rect">
            <a:avLst/>
          </a:prstGeom>
          <a:noFill/>
        </p:spPr>
        <p:txBody>
          <a:bodyPr wrap="square" rtlCol="0">
            <a:spAutoFit/>
          </a:bodyPr>
          <a:lstStyle/>
          <a:p>
            <a:r>
              <a:rPr lang="hu-HU" sz="3600" dirty="0">
                <a:solidFill>
                  <a:schemeClr val="accent2">
                    <a:lumMod val="75000"/>
                  </a:schemeClr>
                </a:solidFill>
              </a:rPr>
              <a:t>Kommunikáció</a:t>
            </a:r>
          </a:p>
        </p:txBody>
      </p:sp>
      <p:sp>
        <p:nvSpPr>
          <p:cNvPr id="8" name="Szövegdoboz 7"/>
          <p:cNvSpPr txBox="1"/>
          <p:nvPr/>
        </p:nvSpPr>
        <p:spPr>
          <a:xfrm>
            <a:off x="1477346" y="1895742"/>
            <a:ext cx="2198915" cy="646331"/>
          </a:xfrm>
          <a:prstGeom prst="rect">
            <a:avLst/>
          </a:prstGeom>
          <a:noFill/>
        </p:spPr>
        <p:txBody>
          <a:bodyPr wrap="square" rtlCol="0">
            <a:spAutoFit/>
          </a:bodyPr>
          <a:lstStyle/>
          <a:p>
            <a:r>
              <a:rPr lang="hu-HU" sz="3600" dirty="0">
                <a:solidFill>
                  <a:schemeClr val="accent2">
                    <a:lumMod val="75000"/>
                  </a:schemeClr>
                </a:solidFill>
              </a:rPr>
              <a:t>Navigáció</a:t>
            </a:r>
          </a:p>
        </p:txBody>
      </p:sp>
      <p:sp>
        <p:nvSpPr>
          <p:cNvPr id="9" name="Szövegdoboz 8"/>
          <p:cNvSpPr txBox="1"/>
          <p:nvPr/>
        </p:nvSpPr>
        <p:spPr>
          <a:xfrm>
            <a:off x="4646643" y="1572576"/>
            <a:ext cx="3097765" cy="646331"/>
          </a:xfrm>
          <a:prstGeom prst="rect">
            <a:avLst/>
          </a:prstGeom>
          <a:noFill/>
        </p:spPr>
        <p:txBody>
          <a:bodyPr wrap="square" rtlCol="0">
            <a:spAutoFit/>
          </a:bodyPr>
          <a:lstStyle/>
          <a:p>
            <a:r>
              <a:rPr lang="hu-HU" sz="3600" dirty="0">
                <a:solidFill>
                  <a:schemeClr val="accent2">
                    <a:lumMod val="75000"/>
                  </a:schemeClr>
                </a:solidFill>
              </a:rPr>
              <a:t>Internetelérés</a:t>
            </a:r>
          </a:p>
        </p:txBody>
      </p:sp>
      <p:sp>
        <p:nvSpPr>
          <p:cNvPr id="10" name="Szövegdoboz 9"/>
          <p:cNvSpPr txBox="1"/>
          <p:nvPr/>
        </p:nvSpPr>
        <p:spPr>
          <a:xfrm>
            <a:off x="4646643" y="2323172"/>
            <a:ext cx="3097765" cy="646331"/>
          </a:xfrm>
          <a:prstGeom prst="rect">
            <a:avLst/>
          </a:prstGeom>
          <a:noFill/>
        </p:spPr>
        <p:txBody>
          <a:bodyPr wrap="square" rtlCol="0">
            <a:spAutoFit/>
          </a:bodyPr>
          <a:lstStyle/>
          <a:p>
            <a:r>
              <a:rPr lang="hu-HU" sz="3600" dirty="0">
                <a:solidFill>
                  <a:schemeClr val="accent2">
                    <a:lumMod val="75000"/>
                  </a:schemeClr>
                </a:solidFill>
              </a:rPr>
              <a:t>Kapcsolattartás</a:t>
            </a:r>
          </a:p>
        </p:txBody>
      </p:sp>
      <p:sp>
        <p:nvSpPr>
          <p:cNvPr id="11" name="Szövegdoboz 10"/>
          <p:cNvSpPr txBox="1"/>
          <p:nvPr/>
        </p:nvSpPr>
        <p:spPr>
          <a:xfrm>
            <a:off x="9483785" y="2000007"/>
            <a:ext cx="1374711" cy="646331"/>
          </a:xfrm>
          <a:prstGeom prst="rect">
            <a:avLst/>
          </a:prstGeom>
          <a:noFill/>
        </p:spPr>
        <p:txBody>
          <a:bodyPr wrap="square" rtlCol="0">
            <a:spAutoFit/>
          </a:bodyPr>
          <a:lstStyle/>
          <a:p>
            <a:r>
              <a:rPr lang="hu-HU" sz="3600" dirty="0">
                <a:solidFill>
                  <a:schemeClr val="accent2">
                    <a:lumMod val="75000"/>
                  </a:schemeClr>
                </a:solidFill>
              </a:rPr>
              <a:t>Játék</a:t>
            </a:r>
          </a:p>
        </p:txBody>
      </p:sp>
      <p:sp>
        <p:nvSpPr>
          <p:cNvPr id="13" name="Szövegdoboz 12"/>
          <p:cNvSpPr txBox="1"/>
          <p:nvPr/>
        </p:nvSpPr>
        <p:spPr>
          <a:xfrm>
            <a:off x="8019653" y="1273106"/>
            <a:ext cx="3595398" cy="646331"/>
          </a:xfrm>
          <a:prstGeom prst="rect">
            <a:avLst/>
          </a:prstGeom>
          <a:noFill/>
        </p:spPr>
        <p:txBody>
          <a:bodyPr wrap="square" rtlCol="0">
            <a:spAutoFit/>
          </a:bodyPr>
          <a:lstStyle/>
          <a:p>
            <a:r>
              <a:rPr lang="hu-HU" sz="3600" dirty="0" err="1">
                <a:solidFill>
                  <a:schemeClr val="accent2">
                    <a:lumMod val="75000"/>
                  </a:schemeClr>
                </a:solidFill>
              </a:rPr>
              <a:t>Fotózás</a:t>
            </a:r>
            <a:r>
              <a:rPr lang="hu-HU" sz="3600" dirty="0">
                <a:solidFill>
                  <a:schemeClr val="accent2">
                    <a:lumMod val="75000"/>
                  </a:schemeClr>
                </a:solidFill>
              </a:rPr>
              <a:t>, </a:t>
            </a:r>
            <a:r>
              <a:rPr lang="hu-HU" sz="3600" dirty="0" err="1">
                <a:solidFill>
                  <a:schemeClr val="accent2">
                    <a:lumMod val="75000"/>
                  </a:schemeClr>
                </a:solidFill>
              </a:rPr>
              <a:t>videózás</a:t>
            </a:r>
            <a:endParaRPr lang="hu-HU" sz="3600" dirty="0">
              <a:solidFill>
                <a:schemeClr val="accent2">
                  <a:lumMod val="75000"/>
                </a:schemeClr>
              </a:solidFill>
            </a:endParaRPr>
          </a:p>
        </p:txBody>
      </p:sp>
    </p:spTree>
    <p:extLst>
      <p:ext uri="{BB962C8B-B14F-4D97-AF65-F5344CB8AC3E}">
        <p14:creationId xmlns:p14="http://schemas.microsoft.com/office/powerpoint/2010/main" val="405384560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1)">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heel(1)">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heel(1)">
                                      <p:cBhvr>
                                        <p:cTn id="23" dur="2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2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heel(1)">
                                      <p:cBhvr>
                                        <p:cTn id="33" dur="20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heel(1)">
                                      <p:cBhvr>
                                        <p:cTn id="3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zövegdoboz 3"/>
          <p:cNvSpPr txBox="1"/>
          <p:nvPr/>
        </p:nvSpPr>
        <p:spPr>
          <a:xfrm>
            <a:off x="784862" y="3272517"/>
            <a:ext cx="10375641" cy="3046988"/>
          </a:xfrm>
          <a:prstGeom prst="rect">
            <a:avLst/>
          </a:prstGeom>
          <a:noFill/>
        </p:spPr>
        <p:txBody>
          <a:bodyPr wrap="square" rtlCol="0">
            <a:spAutoFit/>
          </a:bodyPr>
          <a:lstStyle/>
          <a:p>
            <a:r>
              <a:rPr lang="hu-HU" sz="3200" dirty="0"/>
              <a:t>A Földön </a:t>
            </a:r>
            <a:r>
              <a:rPr lang="hu-HU" sz="3200" b="1" dirty="0"/>
              <a:t>7.817.195.000</a:t>
            </a:r>
            <a:r>
              <a:rPr lang="hu-HU" sz="3200" dirty="0"/>
              <a:t> ember él, a mobiltelefonok száma viszont már</a:t>
            </a:r>
            <a:r>
              <a:rPr lang="hu-HU" sz="3200" b="1" dirty="0">
                <a:solidFill>
                  <a:schemeClr val="accent2">
                    <a:lumMod val="75000"/>
                  </a:schemeClr>
                </a:solidFill>
              </a:rPr>
              <a:t> 8.485.000.000</a:t>
            </a:r>
            <a:r>
              <a:rPr lang="hu-HU" sz="3200" dirty="0"/>
              <a:t>, azaz 11,7%-</a:t>
            </a:r>
            <a:r>
              <a:rPr lang="hu-HU" sz="3200" dirty="0" err="1"/>
              <a:t>kal</a:t>
            </a:r>
            <a:r>
              <a:rPr lang="hu-HU" sz="3200" dirty="0"/>
              <a:t> több mobiltelefon van a Földön, mint ember.(2018.)</a:t>
            </a:r>
          </a:p>
          <a:p>
            <a:r>
              <a:rPr lang="hu-HU" sz="3200" dirty="0">
                <a:hlinkClick r:id="rId3"/>
              </a:rPr>
              <a:t>https://www.worldometers.info/</a:t>
            </a:r>
            <a:endParaRPr lang="hu-HU" sz="3200" dirty="0"/>
          </a:p>
          <a:p>
            <a:r>
              <a:rPr lang="hu-HU" sz="3200" dirty="0"/>
              <a:t>Ma eladott mobiltelefonok száma a világon 6.036.420 db, ez évi 1.600.000.000 db telefon!</a:t>
            </a:r>
          </a:p>
        </p:txBody>
      </p:sp>
      <p:sp>
        <p:nvSpPr>
          <p:cNvPr id="5" name="Szövegdoboz 4"/>
          <p:cNvSpPr txBox="1"/>
          <p:nvPr/>
        </p:nvSpPr>
        <p:spPr>
          <a:xfrm>
            <a:off x="914397" y="746449"/>
            <a:ext cx="10375641" cy="2062103"/>
          </a:xfrm>
          <a:prstGeom prst="rect">
            <a:avLst/>
          </a:prstGeom>
          <a:noFill/>
        </p:spPr>
        <p:txBody>
          <a:bodyPr wrap="square" rtlCol="0">
            <a:spAutoFit/>
          </a:bodyPr>
          <a:lstStyle/>
          <a:p>
            <a:r>
              <a:rPr lang="hu-HU" sz="3200" dirty="0"/>
              <a:t>Mobilkészülékeinket </a:t>
            </a:r>
            <a:r>
              <a:rPr lang="hu-HU" sz="3200" b="1" dirty="0"/>
              <a:t>1-2 évente új modellre cseréljük. </a:t>
            </a:r>
          </a:p>
          <a:p>
            <a:r>
              <a:rPr lang="hu-HU" sz="3200" dirty="0"/>
              <a:t>Az olcsóbb okostelefonok </a:t>
            </a:r>
            <a:r>
              <a:rPr lang="hu-HU" sz="3200" b="1" dirty="0"/>
              <a:t>2-3 évig, </a:t>
            </a:r>
          </a:p>
          <a:p>
            <a:r>
              <a:rPr lang="hu-HU" sz="3200" dirty="0"/>
              <a:t>a drágább zárt rendszerű telefonok </a:t>
            </a:r>
            <a:r>
              <a:rPr lang="hu-HU" sz="3200" b="1" dirty="0"/>
              <a:t>4-5 évig</a:t>
            </a:r>
            <a:r>
              <a:rPr lang="hu-HU" sz="3200" dirty="0"/>
              <a:t>, </a:t>
            </a:r>
          </a:p>
          <a:p>
            <a:r>
              <a:rPr lang="hu-HU" sz="3200" dirty="0"/>
              <a:t>a nyomógombos készülékek </a:t>
            </a:r>
            <a:r>
              <a:rPr lang="hu-HU" sz="3200" b="1" dirty="0"/>
              <a:t>6-7 évig </a:t>
            </a:r>
            <a:r>
              <a:rPr lang="hu-HU" sz="3200" dirty="0"/>
              <a:t>működőképesek.</a:t>
            </a:r>
          </a:p>
        </p:txBody>
      </p:sp>
      <p:pic>
        <p:nvPicPr>
          <p:cNvPr id="7" name="Kép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9429" y="3040121"/>
            <a:ext cx="5411363" cy="3220069"/>
          </a:xfrm>
          <a:prstGeom prst="rect">
            <a:avLst/>
          </a:prstGeom>
        </p:spPr>
      </p:pic>
      <p:pic>
        <p:nvPicPr>
          <p:cNvPr id="8" name="Kép 7"/>
          <p:cNvPicPr>
            <a:picLocks noChangeAspect="1"/>
          </p:cNvPicPr>
          <p:nvPr/>
        </p:nvPicPr>
        <p:blipFill>
          <a:blip r:embed="rId5" cstate="print">
            <a:extLst>
              <a:ext uri="{28A0092B-C50C-407E-A947-70E740481C1C}">
                <a14:useLocalDpi xmlns:a14="http://schemas.microsoft.com/office/drawing/2010/main" val="0"/>
              </a:ext>
            </a:extLst>
          </a:blip>
          <a:srcRect l="3228" t="4413" r="2727" b="4293"/>
          <a:stretch>
            <a:fillRect/>
          </a:stretch>
        </p:blipFill>
        <p:spPr>
          <a:xfrm>
            <a:off x="838200" y="3040452"/>
            <a:ext cx="4996543" cy="3109977"/>
          </a:xfrm>
          <a:prstGeom prst="rect">
            <a:avLst/>
          </a:prstGeom>
        </p:spPr>
      </p:pic>
    </p:spTree>
    <p:extLst>
      <p:ext uri="{BB962C8B-B14F-4D97-AF65-F5344CB8AC3E}">
        <p14:creationId xmlns:p14="http://schemas.microsoft.com/office/powerpoint/2010/main" val="294288396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3364" y="261258"/>
            <a:ext cx="7968342" cy="6596742"/>
          </a:xfrm>
          <a:prstGeom prst="rect">
            <a:avLst/>
          </a:prstGeom>
          <a:noFill/>
          <a:ln>
            <a:noFill/>
          </a:ln>
        </p:spPr>
      </p:pic>
    </p:spTree>
    <p:extLst>
      <p:ext uri="{BB962C8B-B14F-4D97-AF65-F5344CB8AC3E}">
        <p14:creationId xmlns:p14="http://schemas.microsoft.com/office/powerpoint/2010/main" val="1216726463"/>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9310" y="118110"/>
            <a:ext cx="7993380" cy="6621780"/>
          </a:xfrm>
          <a:prstGeom prst="rect">
            <a:avLst/>
          </a:prstGeom>
        </p:spPr>
      </p:pic>
    </p:spTree>
    <p:extLst>
      <p:ext uri="{BB962C8B-B14F-4D97-AF65-F5344CB8AC3E}">
        <p14:creationId xmlns:p14="http://schemas.microsoft.com/office/powerpoint/2010/main" val="2629856458"/>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zövegdoboz 2"/>
          <p:cNvSpPr txBox="1"/>
          <p:nvPr/>
        </p:nvSpPr>
        <p:spPr>
          <a:xfrm>
            <a:off x="3654262" y="5188951"/>
            <a:ext cx="6307495" cy="954107"/>
          </a:xfrm>
          <a:prstGeom prst="rect">
            <a:avLst/>
          </a:prstGeom>
          <a:solidFill>
            <a:schemeClr val="accent2">
              <a:lumMod val="20000"/>
              <a:lumOff val="80000"/>
            </a:schemeClr>
          </a:solidFill>
          <a:ln>
            <a:solidFill>
              <a:schemeClr val="accent2">
                <a:lumMod val="50000"/>
              </a:schemeClr>
            </a:solidFill>
          </a:ln>
        </p:spPr>
        <p:txBody>
          <a:bodyPr wrap="square" rtlCol="0">
            <a:spAutoFit/>
          </a:bodyPr>
          <a:lstStyle/>
          <a:p>
            <a:r>
              <a:rPr lang="hu-HU" sz="2800" b="1" dirty="0">
                <a:solidFill>
                  <a:schemeClr val="accent2">
                    <a:lumMod val="75000"/>
                  </a:schemeClr>
                </a:solidFill>
              </a:rPr>
              <a:t>Átlagos mobilból 630 Ft-</a:t>
            </a:r>
            <a:r>
              <a:rPr lang="hu-HU" sz="2800" b="1" dirty="0" err="1">
                <a:solidFill>
                  <a:schemeClr val="accent2">
                    <a:lumMod val="75000"/>
                  </a:schemeClr>
                </a:solidFill>
              </a:rPr>
              <a:t>nyi</a:t>
            </a:r>
            <a:r>
              <a:rPr lang="hu-HU" sz="2800" b="1" dirty="0">
                <a:solidFill>
                  <a:schemeClr val="accent2">
                    <a:lumMod val="75000"/>
                  </a:schemeClr>
                </a:solidFill>
              </a:rPr>
              <a:t> (2,1 dollár) fém alapanyag nyerhető ki!</a:t>
            </a: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826" y="1282391"/>
            <a:ext cx="4688517" cy="3125678"/>
          </a:xfrm>
          <a:prstGeom prst="rect">
            <a:avLst/>
          </a:prstGeom>
        </p:spPr>
      </p:pic>
      <p:pic>
        <p:nvPicPr>
          <p:cNvPr id="7" name="Kép 6">
            <a:extLst>
              <a:ext uri="{FF2B5EF4-FFF2-40B4-BE49-F238E27FC236}">
                <a16:creationId xmlns:a16="http://schemas.microsoft.com/office/drawing/2014/main" id="{0662C974-A048-4B6D-BEF0-841FD623D88C}"/>
              </a:ext>
            </a:extLst>
          </p:cNvPr>
          <p:cNvPicPr>
            <a:picLocks noChangeAspect="1"/>
          </p:cNvPicPr>
          <p:nvPr/>
        </p:nvPicPr>
        <p:blipFill>
          <a:blip r:embed="rId4" cstate="print"/>
          <a:srcRect l="49630" b="67383"/>
          <a:stretch>
            <a:fillRect/>
          </a:stretch>
        </p:blipFill>
        <p:spPr>
          <a:xfrm>
            <a:off x="7437435" y="1542163"/>
            <a:ext cx="4472303" cy="2865906"/>
          </a:xfrm>
          <a:prstGeom prst="rect">
            <a:avLst/>
          </a:prstGeom>
        </p:spPr>
      </p:pic>
      <p:sp>
        <p:nvSpPr>
          <p:cNvPr id="9" name="Lefelé nyíl 8"/>
          <p:cNvSpPr/>
          <p:nvPr/>
        </p:nvSpPr>
        <p:spPr>
          <a:xfrm rot="16200000">
            <a:off x="5309412" y="809836"/>
            <a:ext cx="2084984" cy="3649011"/>
          </a:xfrm>
          <a:prstGeom prst="downArrow">
            <a:avLst/>
          </a:prstGeom>
          <a:ln w="38100">
            <a:solidFill>
              <a:schemeClr val="accent2">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hu-HU"/>
          </a:p>
        </p:txBody>
      </p:sp>
      <p:sp>
        <p:nvSpPr>
          <p:cNvPr id="10" name="Szövegdoboz 9"/>
          <p:cNvSpPr txBox="1"/>
          <p:nvPr/>
        </p:nvSpPr>
        <p:spPr>
          <a:xfrm>
            <a:off x="4767566" y="2372731"/>
            <a:ext cx="4448349" cy="523220"/>
          </a:xfrm>
          <a:prstGeom prst="rect">
            <a:avLst/>
          </a:prstGeom>
          <a:noFill/>
        </p:spPr>
        <p:txBody>
          <a:bodyPr wrap="square" rtlCol="0">
            <a:spAutoFit/>
          </a:bodyPr>
          <a:lstStyle/>
          <a:p>
            <a:r>
              <a:rPr lang="hu-HU" sz="2800" b="1" dirty="0">
                <a:solidFill>
                  <a:schemeClr val="accent2">
                    <a:lumMod val="75000"/>
                  </a:schemeClr>
                </a:solidFill>
              </a:rPr>
              <a:t>GAZDASÁGOSABB</a:t>
            </a:r>
          </a:p>
        </p:txBody>
      </p:sp>
    </p:spTree>
    <p:extLst>
      <p:ext uri="{BB962C8B-B14F-4D97-AF65-F5344CB8AC3E}">
        <p14:creationId xmlns:p14="http://schemas.microsoft.com/office/powerpoint/2010/main" val="32760584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4"/>
          <p:cNvPicPr>
            <a:picLocks noChangeAspect="1"/>
          </p:cNvPicPr>
          <p:nvPr/>
        </p:nvPicPr>
        <p:blipFill>
          <a:blip r:embed="rId3" cstate="print"/>
          <a:stretch>
            <a:fillRect/>
          </a:stretch>
        </p:blipFill>
        <p:spPr>
          <a:xfrm>
            <a:off x="444389" y="615821"/>
            <a:ext cx="11174982" cy="5691674"/>
          </a:xfrm>
          <a:prstGeom prst="rect">
            <a:avLst/>
          </a:prstGeom>
        </p:spPr>
      </p:pic>
    </p:spTree>
    <p:extLst>
      <p:ext uri="{BB962C8B-B14F-4D97-AF65-F5344CB8AC3E}">
        <p14:creationId xmlns:p14="http://schemas.microsoft.com/office/powerpoint/2010/main" val="2651226775"/>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Kép 5"/>
          <p:cNvPicPr>
            <a:picLocks noChangeAspect="1"/>
          </p:cNvPicPr>
          <p:nvPr/>
        </p:nvPicPr>
        <p:blipFill>
          <a:blip r:embed="rId2" cstate="print"/>
          <a:stretch>
            <a:fillRect/>
          </a:stretch>
        </p:blipFill>
        <p:spPr>
          <a:xfrm>
            <a:off x="2509934" y="1715775"/>
            <a:ext cx="6624732" cy="4853691"/>
          </a:xfrm>
          <a:prstGeom prst="rect">
            <a:avLst/>
          </a:prstGeom>
        </p:spPr>
      </p:pic>
      <p:sp>
        <p:nvSpPr>
          <p:cNvPr id="5" name="Szövegdoboz 4"/>
          <p:cNvSpPr txBox="1"/>
          <p:nvPr/>
        </p:nvSpPr>
        <p:spPr>
          <a:xfrm>
            <a:off x="914398" y="746450"/>
            <a:ext cx="3191072" cy="584775"/>
          </a:xfrm>
          <a:prstGeom prst="rect">
            <a:avLst/>
          </a:prstGeom>
          <a:noFill/>
        </p:spPr>
        <p:txBody>
          <a:bodyPr wrap="square" rtlCol="0">
            <a:spAutoFit/>
          </a:bodyPr>
          <a:lstStyle/>
          <a:p>
            <a:r>
              <a:rPr lang="hu-HU" sz="3200" b="1" dirty="0">
                <a:solidFill>
                  <a:schemeClr val="accent2">
                    <a:lumMod val="75000"/>
                  </a:schemeClr>
                </a:solidFill>
              </a:rPr>
              <a:t>Mit tehetünk mi?</a:t>
            </a:r>
          </a:p>
        </p:txBody>
      </p:sp>
      <p:sp>
        <p:nvSpPr>
          <p:cNvPr id="3" name="Szövegdoboz 2"/>
          <p:cNvSpPr txBox="1"/>
          <p:nvPr/>
        </p:nvSpPr>
        <p:spPr>
          <a:xfrm>
            <a:off x="2603241" y="1831105"/>
            <a:ext cx="4627985" cy="523220"/>
          </a:xfrm>
          <a:prstGeom prst="rect">
            <a:avLst/>
          </a:prstGeom>
          <a:noFill/>
        </p:spPr>
        <p:txBody>
          <a:bodyPr wrap="square" rtlCol="0">
            <a:spAutoFit/>
          </a:bodyPr>
          <a:lstStyle/>
          <a:p>
            <a:r>
              <a:rPr lang="hu-HU" sz="2800" b="1" i="1" dirty="0">
                <a:solidFill>
                  <a:schemeClr val="bg1"/>
                </a:solidFill>
              </a:rPr>
              <a:t>tudatos</a:t>
            </a:r>
            <a:r>
              <a:rPr lang="hu-HU" sz="2400" b="1" i="1" dirty="0">
                <a:solidFill>
                  <a:schemeClr val="bg1"/>
                </a:solidFill>
              </a:rPr>
              <a:t> </a:t>
            </a:r>
            <a:r>
              <a:rPr lang="hu-HU" sz="2800" b="1" i="1" dirty="0">
                <a:solidFill>
                  <a:schemeClr val="bg1"/>
                </a:solidFill>
              </a:rPr>
              <a:t>eszközhasználat</a:t>
            </a:r>
          </a:p>
        </p:txBody>
      </p:sp>
      <p:sp>
        <p:nvSpPr>
          <p:cNvPr id="2" name="Szövegdoboz 1"/>
          <p:cNvSpPr txBox="1"/>
          <p:nvPr/>
        </p:nvSpPr>
        <p:spPr>
          <a:xfrm>
            <a:off x="3093091" y="2992519"/>
            <a:ext cx="2729209" cy="892552"/>
          </a:xfrm>
          <a:prstGeom prst="rect">
            <a:avLst/>
          </a:prstGeom>
          <a:noFill/>
        </p:spPr>
        <p:txBody>
          <a:bodyPr wrap="none" rtlCol="0">
            <a:spAutoFit/>
          </a:bodyPr>
          <a:lstStyle/>
          <a:p>
            <a:r>
              <a:rPr lang="hu-HU" sz="2800" b="1" i="1" dirty="0">
                <a:solidFill>
                  <a:schemeClr val="bg1"/>
                </a:solidFill>
              </a:rPr>
              <a:t>egyéni felelősség</a:t>
            </a:r>
          </a:p>
          <a:p>
            <a:endParaRPr lang="hu-HU" sz="2400" b="1" i="1" dirty="0">
              <a:solidFill>
                <a:schemeClr val="bg1"/>
              </a:solidFill>
            </a:endParaRPr>
          </a:p>
        </p:txBody>
      </p:sp>
    </p:spTree>
    <p:extLst>
      <p:ext uri="{BB962C8B-B14F-4D97-AF65-F5344CB8AC3E}">
        <p14:creationId xmlns:p14="http://schemas.microsoft.com/office/powerpoint/2010/main" val="21088062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theme/theme1.xml><?xml version="1.0" encoding="utf-8"?>
<a:theme xmlns:a="http://schemas.openxmlformats.org/drawingml/2006/main" name="Office Theme">
  <a:themeElements>
    <a:clrScheme name="Office-tém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téma">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té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HealthFitness">
      <a:dk1>
        <a:srgbClr val="595959"/>
      </a:dk1>
      <a:lt1>
        <a:sysClr val="window" lastClr="FFFFFF"/>
      </a:lt1>
      <a:dk2>
        <a:srgbClr val="000000"/>
      </a:dk2>
      <a:lt2>
        <a:srgbClr val="DDDDDD"/>
      </a:lt2>
      <a:accent1>
        <a:srgbClr val="87A91B"/>
      </a:accent1>
      <a:accent2>
        <a:srgbClr val="FBCE11"/>
      </a:accent2>
      <a:accent3>
        <a:srgbClr val="446ED8"/>
      </a:accent3>
      <a:accent4>
        <a:srgbClr val="9D22E2"/>
      </a:accent4>
      <a:accent5>
        <a:srgbClr val="FE9E00"/>
      </a:accent5>
      <a:accent6>
        <a:srgbClr val="DF5327"/>
      </a:accent6>
      <a:hlink>
        <a:srgbClr val="446ED8"/>
      </a:hlink>
      <a:folHlink>
        <a:srgbClr val="828282"/>
      </a:folHlink>
    </a:clrScheme>
    <a:fontScheme name="Calibri Light">
      <a:majorFont>
        <a:latin typeface="Calibri Light"/>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HealthFitness">
      <a:dk1>
        <a:srgbClr val="595959"/>
      </a:dk1>
      <a:lt1>
        <a:sysClr val="window" lastClr="FFFFFF"/>
      </a:lt1>
      <a:dk2>
        <a:srgbClr val="000000"/>
      </a:dk2>
      <a:lt2>
        <a:srgbClr val="DDDDDD"/>
      </a:lt2>
      <a:accent1>
        <a:srgbClr val="87A91B"/>
      </a:accent1>
      <a:accent2>
        <a:srgbClr val="FBCE11"/>
      </a:accent2>
      <a:accent3>
        <a:srgbClr val="446ED8"/>
      </a:accent3>
      <a:accent4>
        <a:srgbClr val="9D22E2"/>
      </a:accent4>
      <a:accent5>
        <a:srgbClr val="FE9E00"/>
      </a:accent5>
      <a:accent6>
        <a:srgbClr val="DF5327"/>
      </a:accent6>
      <a:hlink>
        <a:srgbClr val="446ED8"/>
      </a:hlink>
      <a:folHlink>
        <a:srgbClr val="828282"/>
      </a:folHlink>
    </a:clrScheme>
    <a:fontScheme name="Calibri Light">
      <a:majorFont>
        <a:latin typeface="Calibri Light"/>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ADEC13B5E4FA0F4BA72DC03E1FAE02FA04009372B5BAB9923946A28806341B445653" ma:contentTypeVersion="56" ma:contentTypeDescription="Create a new document." ma:contentTypeScope="" ma:versionID="788e4010be5eb75c22fb26f9e32efc14">
  <xsd:schema xmlns:xsd="http://www.w3.org/2001/XMLSchema" xmlns:xs="http://www.w3.org/2001/XMLSchema" xmlns:p="http://schemas.microsoft.com/office/2006/metadata/properties" xmlns:ns2="5fce2081-f58c-44ad-b03c-4d426a1b6afa" targetNamespace="http://schemas.microsoft.com/office/2006/metadata/properties" ma:root="true" ma:fieldsID="e1a322f982b748fa5b923752ff9272fa" ns2:_="">
    <xsd:import namespace="5fce2081-f58c-44ad-b03c-4d426a1b6afa"/>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ce2081-f58c-44ad-b03c-4d426a1b6afa"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0:00:00Z"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BlockPublish" ma:index="12" nillable="true" ma:displayName="Block from Publishing?" ma:default="" ma:internalName="BlockPublish" ma:readOnly="false">
      <xsd:simpleType>
        <xsd:restriction base="dms:Boolean"/>
      </xsd:simpleType>
    </xsd:element>
    <xsd:element name="BugNumber" ma:index="13" nillable="true" ma:displayName="Bug Number" ma:default="" ma:internalName="BugNumber" ma:readOnly="false">
      <xsd:simpleType>
        <xsd:restriction base="dms:Text"/>
      </xsd:simpleType>
    </xsd:element>
    <xsd:element name="CampaignTagsTaxHTField0" ma:index="15" nillable="true" ma:taxonomy="true" ma:internalName="CampaignTagsTaxHTField0" ma:taxonomyFieldName="CampaignTags" ma:displayName="Campaigns" ma:readOnly="false" ma:default="" ma:fieldId="{d9556446-c03a-4033-946b-cb9ccbb02fd1}"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6" nillable="true" ma:displayName="Client Viewer" ma:default="" ma:internalName="TPClientViewer">
      <xsd:simpleType>
        <xsd:restriction base="dms:Text"/>
      </xsd:simpleType>
    </xsd:element>
    <xsd:element name="ClipArtFilename" ma:index="17" nillable="true" ma:displayName="Clip Art Name" ma:default="" ma:internalName="ClipArtFilename" ma:readOnly="false">
      <xsd:simpleType>
        <xsd:restriction base="dms:Text"/>
      </xsd:simpleType>
    </xsd:element>
    <xsd:element name="TPCommandLine" ma:index="18" nillable="true" ma:displayName="Command Line" ma:default="" ma:internalName="TPCommandLine">
      <xsd:simpleType>
        <xsd:restriction base="dms:Text"/>
      </xsd:simpleType>
    </xsd:element>
    <xsd:element name="TPComponent" ma:index="19" nillable="true" ma:displayName="Component" ma:default="" ma:internalName="TPComponent">
      <xsd:simpleType>
        <xsd:restriction base="dms:Text"/>
      </xsd:simpleType>
    </xsd:element>
    <xsd:element name="ContentItem" ma:index="20" nillable="true" ma:displayName="Content Item" ma:default="" ma:hidden="true" ma:internalName="ContentItem" ma:readOnly="false">
      <xsd:simpleType>
        <xsd:restriction base="dms:Unknown"/>
      </xsd:simpleType>
    </xsd:element>
    <xsd:element name="CrawlForDependencies" ma:index="22" nillable="true" ma:displayName="Crawl for Dependencies?" ma:default="true" ma:internalName="CrawlForDependencies" ma:readOnly="false">
      <xsd:simpleType>
        <xsd:restriction base="dms:Boolean"/>
      </xsd:simpleType>
    </xsd:element>
    <xsd:element name="CSXHash" ma:index="25" nillable="true" ma:displayName="CSX Hash" ma:default="" ma:indexed="true" ma:internalName="CSXHash" ma:readOnly="false">
      <xsd:simpleType>
        <xsd:restriction base="dms:Text"/>
      </xsd:simpleType>
    </xsd:element>
    <xsd:element name="CSXSubmissionMarket" ma:index="26" nillable="true" ma:displayName="CSX Submission Market" ma:default="" ma:list="{1B6AA072-FC9A-44BC-A220-7FE368531D9A}" ma:internalName="CSXSubmissionMarket" ma:readOnly="false" ma:showField="MarketName" ma:web="5fce2081-f58c-44ad-b03c-4d426a1b6afa">
      <xsd:simpleType>
        <xsd:restriction base="dms:Lookup"/>
      </xsd:simpleType>
    </xsd:element>
    <xsd:element name="CSXUpdate" ma:index="27" nillable="true" ma:displayName="CSX Updated?" ma:default="false" ma:internalName="CSXUpdate" ma:readOnly="false">
      <xsd:simpleType>
        <xsd:restriction base="dms:Boolean"/>
      </xsd:simpleType>
    </xsd:element>
    <xsd:element name="IntlLangReviewDate" ma:index="28" nillable="true" ma:displayName="Date to Complete Intl QA" ma:default="" ma:internalName="IntlLangReviewDate" ma:readOnly="false">
      <xsd:simpleType>
        <xsd:restriction base="dms:DateTime"/>
      </xsd:simpleType>
    </xsd:element>
    <xsd:element name="IsDeleted" ma:index="29" nillable="true" ma:displayName="Deleted?" ma:default="" ma:internalName="IsDeleted" ma:readOnly="false">
      <xsd:simpleType>
        <xsd:restriction base="dms:Boolean"/>
      </xsd:simpleType>
    </xsd:element>
    <xsd:element name="APDescription" ma:index="30" nillable="true" ma:displayName="Description" ma:default="" ma:internalName="APDescription" ma:readOnly="false">
      <xsd:simpleType>
        <xsd:restriction base="dms:Note"/>
      </xsd:simpleType>
    </xsd:element>
    <xsd:element name="DirectSourceMarket" ma:index="31" nillable="true" ma:displayName="Direct Source Market Group" ma:default="" ma:internalName="DirectSourceMarket" ma:readOnly="false">
      <xsd:simpleType>
        <xsd:restriction base="dms:Text"/>
      </xsd:simpleType>
    </xsd:element>
    <xsd:element name="Downloads" ma:index="32" nillable="true" ma:displayName="Downloads" ma:default="0" ma:hidden="true" ma:internalName="Downloads" ma:readOnly="false">
      <xsd:simpleType>
        <xsd:restriction base="dms:Unknown"/>
      </xsd:simpleType>
    </xsd:element>
    <xsd:element name="DSATActionTaken" ma:index="33"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4"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5" nillable="true" ma:displayName="Editorial Status" ma:default="" ma:internalName="EditorialStatus" ma:readOnly="false">
      <xsd:simpleType>
        <xsd:restriction base="dms:Unknown"/>
      </xsd:simpleType>
    </xsd:element>
    <xsd:element name="EditorialTags" ma:index="36" nillable="true" ma:displayName="Editorial Tags" ma:default="" ma:internalName="EditorialTags">
      <xsd:simpleType>
        <xsd:restriction base="dms:Unknown"/>
      </xsd:simpleType>
    </xsd:element>
    <xsd:element name="TPExecutable" ma:index="37" nillable="true" ma:displayName="Executable" ma:default="" ma:internalName="TPExecutable">
      <xsd:simpleType>
        <xsd:restriction base="dms:Text"/>
      </xsd:simpleType>
    </xsd:element>
    <xsd:element name="FeatureTagsTaxHTField0" ma:index="39" nillable="true" ma:taxonomy="true" ma:internalName="FeatureTagsTaxHTField0" ma:taxonomyFieldName="FeatureTags" ma:displayName="Features" ma:readOnly="false" ma:default="" ma:fieldId="{1ee73785-37f7-4b73-a00a-ca4f7c469aae}"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0" nillable="true" ma:displayName="Friendly Name" ma:default="" ma:internalName="TPFriendlyName">
      <xsd:simpleType>
        <xsd:restriction base="dms:Text"/>
      </xsd:simpleType>
    </xsd:element>
    <xsd:element name="FriendlyTitle" ma:index="41" nillable="true" ma:displayName="Friendly Title" ma:default="" ma:description="Shorter title to be used when displaying search results" ma:internalName="FriendlyTitle" ma:readOnly="false">
      <xsd:simpleType>
        <xsd:restriction base="dms:Text"/>
      </xsd:simpleType>
    </xsd:element>
    <xsd:element name="PrimaryImageGen" ma:index="42" nillable="true" ma:displayName="Generate Images?" ma:default="true" ma:internalName="PrimaryImageGen">
      <xsd:simpleType>
        <xsd:restriction base="dms:Boolean"/>
      </xsd:simpleType>
    </xsd:element>
    <xsd:element name="HandoffToMSDN" ma:index="43" nillable="true" ma:displayName="Handoff To MSDN Date" ma:default="" ma:internalName="HandoffToMSDN" ma:readOnly="false">
      <xsd:simpleType>
        <xsd:restriction base="dms:DateTime"/>
      </xsd:simpleType>
    </xsd:element>
    <xsd:element name="InProjectListLookup" ma:index="44" nillable="true" ma:displayName="InProjectListLookup" ma:list="{1051C126-8B9F-47C3-8FEB-3CFCE0C8A330}" ma:internalName="InProjectListLookup" ma:readOnly="true" ma:showField="InProjectList"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TPInstallLocation" ma:index="45" nillable="true" ma:displayName="Install Location" ma:default="" ma:internalName="TPInstallLocation">
      <xsd:simpleType>
        <xsd:restriction base="dms:Text"/>
      </xsd:simpleType>
    </xsd:element>
    <xsd:element name="InternalTagsTaxHTField0" ma:index="47" nillable="true" ma:taxonomy="true" ma:internalName="InternalTagsTaxHTField0" ma:taxonomyFieldName="InternalTags" ma:displayName="Internal Tags" ma:readOnly="false" ma:default="" ma:fieldId="{74e21a81-d98f-4677-a38c-6270deab923b}"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8" nillable="true" ma:displayName="Intl Lang QA Review Required?" ma:default="" ma:internalName="IntlLangReview" ma:readOnly="false">
      <xsd:simpleType>
        <xsd:restriction base="dms:Boolean"/>
      </xsd:simpleType>
    </xsd:element>
    <xsd:element name="IntlLangReviewer" ma:index="49" nillable="true" ma:displayName="Intl Lang QA Reviewer" ma:default="" ma:internalName="IntlLangReviewer" ma:readOnly="false">
      <xsd:simpleType>
        <xsd:restriction base="dms:Text"/>
      </xsd:simpleType>
    </xsd:element>
    <xsd:element name="MarketSpecific" ma:index="50" nillable="true" ma:displayName="Is Market Specific?" ma:default="" ma:internalName="MarketSpecific" ma:readOnly="false">
      <xsd:simpleType>
        <xsd:restriction base="dms:Boolean"/>
      </xsd:simpleType>
    </xsd:element>
    <xsd:element name="LastCompleteVersionLookup" ma:index="51" nillable="true" ma:displayName="Last Complete Version Lookup" ma:default="" ma:list="{1051C126-8B9F-47C3-8FEB-3CFCE0C8A330}" ma:internalName="LastCompleteVersionLookup" ma:readOnly="true" ma:showField="LastCompleteVersion"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HandOff" ma:index="52" nillable="true" ma:displayName="Last Hand-off" ma:default="" ma:internalName="LastHandOff" ma:readOnly="false">
      <xsd:simpleType>
        <xsd:restriction base="dms:DateTime"/>
      </xsd:simpleType>
    </xsd:element>
    <xsd:element name="LastModifiedDateTime" ma:index="53" nillable="true" ma:displayName="Last Modified Date" ma:default="" ma:internalName="LastModifiedDateTime" ma:readOnly="false">
      <xsd:simpleType>
        <xsd:restriction base="dms:DateTime"/>
      </xsd:simpleType>
    </xsd:element>
    <xsd:element name="LastPreviewErrorLookup" ma:index="54" nillable="true" ma:displayName="Last Preview Attempt Error" ma:default="" ma:list="{1051C126-8B9F-47C3-8FEB-3CFCE0C8A330}" ma:internalName="LastPreviewErrorLookup" ma:readOnly="true" ma:showField="LastPreviewError"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reviewResultLookup" ma:index="55" nillable="true" ma:displayName="Last Preview Attempt Result" ma:default="" ma:list="{1051C126-8B9F-47C3-8FEB-3CFCE0C8A330}" ma:internalName="LastPreviewResultLookup" ma:readOnly="true" ma:showField="LastPreviewResult"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6" nillable="true" ma:displayName="Last Preview Attempted On" ma:default="" ma:list="{1051C126-8B9F-47C3-8FEB-3CFCE0C8A330}" ma:internalName="LastPreviewAttemptDateLookup" ma:readOnly="true" ma:showField="LastPreviewAttemptDate"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reviewedByLookup" ma:index="57" nillable="true" ma:displayName="Last Previewed By" ma:default="" ma:list="{1051C126-8B9F-47C3-8FEB-3CFCE0C8A330}" ma:internalName="LastPreviewedByLookup" ma:readOnly="true" ma:showField="LastPreviewedBy"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reviewTimeLookup" ma:index="58" nillable="true" ma:displayName="Last Previewed Date" ma:default="" ma:list="{1051C126-8B9F-47C3-8FEB-3CFCE0C8A330}" ma:internalName="LastPreviewTimeLookup" ma:readOnly="true" ma:showField="LastPreviewTime"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reviewVersionLookup" ma:index="59" nillable="true" ma:displayName="Last Previewed Version" ma:default="" ma:list="{1051C126-8B9F-47C3-8FEB-3CFCE0C8A330}" ma:internalName="LastPreviewVersionLookup" ma:readOnly="true" ma:showField="LastPreviewVersion"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ublishErrorLookup" ma:index="60" nillable="true" ma:displayName="Last Publish Attempt Error" ma:default="" ma:list="{1051C126-8B9F-47C3-8FEB-3CFCE0C8A330}" ma:internalName="LastPublishErrorLookup" ma:readOnly="true" ma:showField="LastPublishError"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ublishResultLookup" ma:index="61" nillable="true" ma:displayName="Last Publish Attempt Result" ma:default="" ma:list="{1051C126-8B9F-47C3-8FEB-3CFCE0C8A330}" ma:internalName="LastPublishResultLookup" ma:readOnly="true" ma:showField="LastPublishResult"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2" nillable="true" ma:displayName="Last Publish Attempted On" ma:default="" ma:list="{1051C126-8B9F-47C3-8FEB-3CFCE0C8A330}" ma:internalName="LastPublishAttemptDateLookup" ma:readOnly="true" ma:showField="LastPublishAttemptDate"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ublishedByLookup" ma:index="63" nillable="true" ma:displayName="Last Published By" ma:default="" ma:list="{1051C126-8B9F-47C3-8FEB-3CFCE0C8A330}" ma:internalName="LastPublishedByLookup" ma:readOnly="true" ma:showField="LastPublishedBy"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ublishTimeLookup" ma:index="64" nillable="true" ma:displayName="Last Published Date" ma:default="" ma:list="{1051C126-8B9F-47C3-8FEB-3CFCE0C8A330}" ma:internalName="LastPublishTimeLookup" ma:readOnly="true" ma:showField="LastPublishTime"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LastPublishVersionLookup" ma:index="65" nillable="true" ma:displayName="Last Published Version" ma:default="" ma:list="{1051C126-8B9F-47C3-8FEB-3CFCE0C8A330}" ma:internalName="LastPublishVersionLookup" ma:readOnly="true" ma:showField="LastPublishVersion"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TPLaunchHelpLinkType" ma:index="66"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7" nillable="true" ma:displayName="Legacy Data" ma:default="" ma:internalName="LegacyData" ma:readOnly="false">
      <xsd:simpleType>
        <xsd:restriction base="dms:Note"/>
      </xsd:simpleType>
    </xsd:element>
    <xsd:element name="TPLaunchHelpLink" ma:index="68" nillable="true" ma:displayName="Link to Launch Help Topic" ma:default="" ma:internalName="TPLaunchHelpLink">
      <xsd:simpleType>
        <xsd:restriction base="dms:Text"/>
      </xsd:simpleType>
    </xsd:element>
    <xsd:element name="LocComments" ma:index="69" nillable="true" ma:displayName="Loc Approval Comments" ma:default="" ma:internalName="LocComments" ma:readOnly="false">
      <xsd:simpleType>
        <xsd:restriction base="dms:Note"/>
      </xsd:simpleType>
    </xsd:element>
    <xsd:element name="LocLastLocAttemptVersionLookup" ma:index="70" nillable="true" ma:displayName="Loc Last Loc Attempt Version" ma:default="" ma:list="{6B4D4FBA-5CE4-4224-ABC6-110D704C5F08}" ma:internalName="LocLastLocAttemptVersionLookup" ma:readOnly="false" ma:showField="LastLocAttemptVersion" ma:web="5fce2081-f58c-44ad-b03c-4d426a1b6afa">
      <xsd:simpleType>
        <xsd:restriction base="dms:Lookup"/>
      </xsd:simpleType>
    </xsd:element>
    <xsd:element name="LocLastLocAttemptVersionTypeLookup" ma:index="71" nillable="true" ma:displayName="Loc Last Loc Attempt Version Type" ma:default="" ma:list="{6B4D4FBA-5CE4-4224-ABC6-110D704C5F08}" ma:internalName="LocLastLocAttemptVersionTypeLookup" ma:readOnly="true" ma:showField="LastLocAttemptVersionType" ma:web="5fce2081-f58c-44ad-b03c-4d426a1b6afa">
      <xsd:simpleType>
        <xsd:restriction base="dms:Lookup"/>
      </xsd:simpleType>
    </xsd:element>
    <xsd:element name="LocManualTestRequired" ma:index="72" nillable="true" ma:displayName="Loc Manual Test Required" ma:default="" ma:internalName="LocManualTestRequired" ma:readOnly="false">
      <xsd:simpleType>
        <xsd:restriction base="dms:Boolean"/>
      </xsd:simpleType>
    </xsd:element>
    <xsd:element name="LocMarketGroupTiers2" ma:index="73" nillable="true" ma:displayName="Loc Market Group Tiers" ma:internalName="LocMarketGroupTiers2" ma:readOnly="false">
      <xsd:simpleType>
        <xsd:restriction base="dms:Unknown"/>
      </xsd:simpleType>
    </xsd:element>
    <xsd:element name="LocNewPublishedVersionLookup" ma:index="74" nillable="true" ma:displayName="Loc New Published Version Lookup" ma:default="" ma:list="{6B4D4FBA-5CE4-4224-ABC6-110D704C5F08}" ma:internalName="LocNewPublishedVersionLookup" ma:readOnly="true" ma:showField="NewPublishedVersion" ma:web="5fce2081-f58c-44ad-b03c-4d426a1b6afa">
      <xsd:simpleType>
        <xsd:restriction base="dms:Lookup"/>
      </xsd:simpleType>
    </xsd:element>
    <xsd:element name="LocOverallHandbackStatusLookup" ma:index="75" nillable="true" ma:displayName="Loc Overall Handback Status" ma:default="" ma:list="{6B4D4FBA-5CE4-4224-ABC6-110D704C5F08}" ma:internalName="LocOverallHandbackStatusLookup" ma:readOnly="true" ma:showField="OverallHandbackStatus" ma:web="5fce2081-f58c-44ad-b03c-4d426a1b6afa">
      <xsd:simpleType>
        <xsd:restriction base="dms:Lookup"/>
      </xsd:simpleType>
    </xsd:element>
    <xsd:element name="LocOverallLocStatusLookup" ma:index="76" nillable="true" ma:displayName="Loc Overall Localize Status" ma:default="" ma:list="{6B4D4FBA-5CE4-4224-ABC6-110D704C5F08}" ma:internalName="LocOverallLocStatusLookup" ma:readOnly="true" ma:showField="OverallLocStatus" ma:web="5fce2081-f58c-44ad-b03c-4d426a1b6afa">
      <xsd:simpleType>
        <xsd:restriction base="dms:Lookup"/>
      </xsd:simpleType>
    </xsd:element>
    <xsd:element name="LocOverallPreviewStatusLookup" ma:index="77" nillable="true" ma:displayName="Loc Overall Preview Status" ma:default="" ma:list="{6B4D4FBA-5CE4-4224-ABC6-110D704C5F08}" ma:internalName="LocOverallPreviewStatusLookup" ma:readOnly="true" ma:showField="OverallPreviewStatus" ma:web="5fce2081-f58c-44ad-b03c-4d426a1b6afa">
      <xsd:simpleType>
        <xsd:restriction base="dms:Lookup"/>
      </xsd:simpleType>
    </xsd:element>
    <xsd:element name="LocOverallPublishStatusLookup" ma:index="78" nillable="true" ma:displayName="Loc Overall Publish Status" ma:default="" ma:list="{6B4D4FBA-5CE4-4224-ABC6-110D704C5F08}" ma:internalName="LocOverallPublishStatusLookup" ma:readOnly="true" ma:showField="OverallPublishStatus" ma:web="5fce2081-f58c-44ad-b03c-4d426a1b6afa">
      <xsd:simpleType>
        <xsd:restriction base="dms:Lookup"/>
      </xsd:simpleType>
    </xsd:element>
    <xsd:element name="IntlLocPriority" ma:index="79" nillable="true" ma:displayName="Loc Priority" ma:default="" ma:internalName="IntlLocPriority" ma:readOnly="false">
      <xsd:simpleType>
        <xsd:restriction base="dms:Unknown"/>
      </xsd:simpleType>
    </xsd:element>
    <xsd:element name="LocProcessedForHandoffsLookup" ma:index="80" nillable="true" ma:displayName="Loc Processed For Handoffs" ma:default="" ma:list="{6B4D4FBA-5CE4-4224-ABC6-110D704C5F08}" ma:internalName="LocProcessedForHandoffsLookup" ma:readOnly="true" ma:showField="ProcessedForHandoffs" ma:web="5fce2081-f58c-44ad-b03c-4d426a1b6afa">
      <xsd:simpleType>
        <xsd:restriction base="dms:Lookup"/>
      </xsd:simpleType>
    </xsd:element>
    <xsd:element name="LocProcessedForMarketsLookup" ma:index="81" nillable="true" ma:displayName="Loc Processed For Markets" ma:default="" ma:list="{6B4D4FBA-5CE4-4224-ABC6-110D704C5F08}" ma:internalName="LocProcessedForMarketsLookup" ma:readOnly="true" ma:showField="ProcessedForMarkets" ma:web="5fce2081-f58c-44ad-b03c-4d426a1b6afa">
      <xsd:simpleType>
        <xsd:restriction base="dms:Lookup"/>
      </xsd:simpleType>
    </xsd:element>
    <xsd:element name="LocPublishedDependentAssetsLookup" ma:index="82" nillable="true" ma:displayName="Loc Published Dependent Assets" ma:default="" ma:list="{6B4D4FBA-5CE4-4224-ABC6-110D704C5F08}" ma:internalName="LocPublishedDependentAssetsLookup" ma:readOnly="true" ma:showField="PublishedDependentAssets" ma:web="5fce2081-f58c-44ad-b03c-4d426a1b6afa">
      <xsd:simpleType>
        <xsd:restriction base="dms:Lookup"/>
      </xsd:simpleType>
    </xsd:element>
    <xsd:element name="LocPublishedLinkedAssetsLookup" ma:index="83" nillable="true" ma:displayName="Loc Published Linked Assets" ma:default="" ma:list="{6B4D4FBA-5CE4-4224-ABC6-110D704C5F08}" ma:internalName="LocPublishedLinkedAssetsLookup" ma:readOnly="true" ma:showField="PublishedLinkedAssets" ma:web="5fce2081-f58c-44ad-b03c-4d426a1b6afa">
      <xsd:simpleType>
        <xsd:restriction base="dms:Lookup"/>
      </xsd:simpleType>
    </xsd:element>
    <xsd:element name="LocRecommendedHandoff" ma:index="84" nillable="true" ma:displayName="Loc Recommended Handoff" ma:default="" ma:indexed="true" ma:internalName="LocRecommendedHandoff" ma:readOnly="false">
      <xsd:simpleType>
        <xsd:restriction base="dms:Text"/>
      </xsd:simpleType>
    </xsd:element>
    <xsd:element name="LocalizationTagsTaxHTField0" ma:index="86" nillable="true" ma:taxonomy="true" ma:internalName="LocalizationTagsTaxHTField0" ma:taxonomyFieldName="LocalizationTags" ma:displayName="Localization Tags" ma:readOnly="false" ma:default="" ma:fieldId="{a4cb862b-fdd7-4670-88fe-ab9665737180}"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7" nillable="true" ma:displayName="Machine Translated" ma:default="" ma:internalName="MachineTranslated" ma:readOnly="false">
      <xsd:simpleType>
        <xsd:restriction base="dms:Boolean"/>
      </xsd:simpleType>
    </xsd:element>
    <xsd:element name="Manager" ma:index="88" nillable="true" ma:displayName="Manager" ma:hidden="true" ma:internalName="Manager" ma:readOnly="false">
      <xsd:simpleType>
        <xsd:restriction base="dms:Text"/>
      </xsd:simpleType>
    </xsd:element>
    <xsd:element name="Markets" ma:index="89" nillable="true" ma:displayName="Markets" ma:default="" ma:description="Leave blank to show in all markets" ma:list="{1B6AA072-FC9A-44BC-A220-7FE368531D9A}" ma:internalName="Markets" ma:readOnly="false" ma:showField="MarketName"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Milestone" ma:index="90" nillable="true" ma:displayName="Milestone" ma:default="" ma:internalName="Milestone" ma:readOnly="false">
      <xsd:simpleType>
        <xsd:restriction base="dms:Unknown"/>
      </xsd:simpleType>
    </xsd:element>
    <xsd:element name="TPNamespace" ma:index="93" nillable="true" ma:displayName="Namespace" ma:default="" ma:internalName="TPNamespace">
      <xsd:simpleType>
        <xsd:restriction base="dms:Text"/>
      </xsd:simpleType>
    </xsd:element>
    <xsd:element name="NumericId" ma:index="94" nillable="true" ma:displayName="Numeric ID" ma:default="" ma:indexed="true" ma:internalName="NumericId" ma:readOnly="false">
      <xsd:simpleType>
        <xsd:restriction base="dms:Number"/>
      </xsd:simpleType>
    </xsd:element>
    <xsd:element name="NumOfRatingsLookup" ma:index="95" nillable="true" ma:displayName="NumOfRatings" ma:default="" ma:list="{1051C126-8B9F-47C3-8FEB-3CFCE0C8A330}" ma:internalName="NumOfRatingsLookup" ma:readOnly="true" ma:showField="NumOfRatings"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OOCacheId" ma:index="96" nillable="true" ma:displayName="OOCacheId" ma:internalName="OOCacheId" ma:readOnly="false">
      <xsd:simpleType>
        <xsd:restriction base="dms:Text"/>
      </xsd:simpleType>
    </xsd:element>
    <xsd:element name="OpenTemplate" ma:index="97" nillable="true" ma:displayName="Open Template" ma:default="true" ma:internalName="OpenTemplate">
      <xsd:simpleType>
        <xsd:restriction base="dms:Boolean"/>
      </xsd:simpleType>
    </xsd:element>
    <xsd:element name="OriginAsset" ma:index="98" nillable="true" ma:displayName="Origin Asset" ma:default="" ma:internalName="OriginAsset" ma:readOnly="false">
      <xsd:simpleType>
        <xsd:restriction base="dms:Text"/>
      </xsd:simpleType>
    </xsd:element>
    <xsd:element name="OriginalRelease" ma:index="99"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0" nillable="true" ma:displayName="Original Source Market Group" ma:default="" ma:internalName="OriginalSourceMarket" ma:readOnly="false">
      <xsd:simpleType>
        <xsd:restriction base="dms:Text"/>
      </xsd:simpleType>
    </xsd:element>
    <xsd:element name="OutputCachingOn" ma:index="101" nillable="true" ma:displayName="Output Caching" ma:default="true" ma:hidden="true" ma:internalName="OutputCachingOn" ma:readOnly="false">
      <xsd:simpleType>
        <xsd:restriction base="dms:Boolean"/>
      </xsd:simpleType>
    </xsd:element>
    <xsd:element name="ParentAssetId" ma:index="102" nillable="true" ma:displayName="Parent Asset Id" ma:default="" ma:internalName="ParentAssetId" ma:readOnly="false">
      <xsd:simpleType>
        <xsd:restriction base="dms:Text"/>
      </xsd:simpleType>
    </xsd:element>
    <xsd:element name="PlannedPubDate" ma:index="103" nillable="true" ma:displayName="Planned Publish Date" ma:default="" ma:indexed="true" ma:internalName="PlannedPubDate" ma:readOnly="false">
      <xsd:simpleType>
        <xsd:restriction base="dms:DateTime"/>
      </xsd:simpleType>
    </xsd:element>
    <xsd:element name="PolicheckWords" ma:index="104" nillable="true" ma:displayName="Policheck Words" ma:default="" ma:internalName="PolicheckWords" ma:readOnly="false">
      <xsd:simpleType>
        <xsd:restriction base="dms:Text"/>
      </xsd:simpleType>
    </xsd:element>
    <xsd:element name="BusinessGroup" ma:index="105" nillable="true" ma:displayName="Product Division Owner" ma:default="" ma:internalName="BusinessGroup" ma:readOnly="false">
      <xsd:simpleType>
        <xsd:restriction base="dms:Unknown"/>
      </xsd:simpleType>
    </xsd:element>
    <xsd:element name="UAProjectedTotalWords" ma:index="106" nillable="true" ma:displayName="Projected Word Count" ma:default="" ma:internalName="UAProjectedTotalWords" ma:readOnly="false">
      <xsd:simpleType>
        <xsd:restriction base="dms:Unknown"/>
      </xsd:simpleType>
    </xsd:element>
    <xsd:element name="Provider" ma:index="107" nillable="true" ma:displayName="Provider" ma:default="" ma:internalName="Provider" ma:readOnly="false">
      <xsd:simpleType>
        <xsd:restriction base="dms:Unknown"/>
      </xsd:simpleType>
    </xsd:element>
    <xsd:element name="Providers" ma:index="108" nillable="true" ma:displayName="Providers" ma:default="" ma:internalName="Providers">
      <xsd:simpleType>
        <xsd:restriction base="dms:Unknown"/>
      </xsd:simpleType>
    </xsd:element>
    <xsd:element name="PublishStatusLookup" ma:index="109" nillable="true" ma:displayName="Publish Status" ma:default="" ma:list="{1051C126-8B9F-47C3-8FEB-3CFCE0C8A330}" ma:internalName="PublishStatusLookup" ma:readOnly="false" ma:showField="PublishStatus"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PublishTargets" ma:index="110" nillable="true" ma:displayName="Publish Target" ma:default="OfficeOnlineVNext" ma:internalName="PublishTargets" ma:readOnly="false">
      <xsd:simpleType>
        <xsd:restriction base="dms:Unknown"/>
      </xsd:simpleType>
    </xsd:element>
    <xsd:element name="RecommendationsModifier" ma:index="111" nillable="true" ma:displayName="Recommendations Modifier" ma:default="" ma:internalName="RecommendationsModifier" ma:readOnly="false">
      <xsd:simpleType>
        <xsd:restriction base="dms:Number"/>
      </xsd:simpleType>
    </xsd:element>
    <xsd:element name="ArtSampleDocs" ma:index="112" nillable="true" ma:displayName="Sample Docs" ma:default="" ma:hidden="true" ma:internalName="ArtSampleDocs" ma:readOnly="false">
      <xsd:simpleType>
        <xsd:restriction base="dms:Text"/>
      </xsd:simpleType>
    </xsd:element>
    <xsd:element name="ScenarioTagsTaxHTField0" ma:index="114" nillable="true" ma:taxonomy="true" ma:internalName="ScenarioTagsTaxHTField0" ma:taxonomyFieldName="ScenarioTags" ma:displayName="Scenarios" ma:readOnly="false" ma:default="" ma:fieldId="{1cf64917-b2b4-4d34-8e71-8a46d6d3d691}"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6"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7" nillable="true" ma:displayName="Source Title" ma:default="" ma:indexed="true" ma:internalName="SourceTitle" ma:readOnly="false">
      <xsd:simpleType>
        <xsd:restriction base="dms:Text"/>
      </xsd:simpleType>
    </xsd:element>
    <xsd:element name="CSXSubmissionDate" ma:index="118" nillable="true" ma:displayName="Submission Date" ma:default="" ma:internalName="CSXSubmissionDate" ma:readOnly="false">
      <xsd:simpleType>
        <xsd:restriction base="dms:DateTime"/>
      </xsd:simpleType>
    </xsd:element>
    <xsd:element name="SubmitterId" ma:index="119" nillable="true" ma:displayName="Submitter ID" ma:default="" ma:internalName="SubmitterId" ma:readOnly="false">
      <xsd:simpleType>
        <xsd:restriction base="dms:Text"/>
      </xsd:simpleType>
    </xsd:element>
    <xsd:element name="TaxCatchAll" ma:index="120" nillable="true" ma:displayName="Taxonomy Catch All Column" ma:hidden="true" ma:list="{9b3d15c4-bc78-47c9-b183-c4b8645b278c}" ma:internalName="TaxCatchAll" ma:showField="CatchAllData"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TaxCatchAllLabel" ma:index="121" nillable="true" ma:displayName="Taxonomy Catch All Column1" ma:hidden="true" ma:list="{9b3d15c4-bc78-47c9-b183-c4b8645b278c}" ma:internalName="TaxCatchAllLabel" ma:readOnly="true" ma:showField="CatchAllDataLabel" ma:web="5fce2081-f58c-44ad-b03c-4d426a1b6afa">
      <xsd:complexType>
        <xsd:complexContent>
          <xsd:extension base="dms:MultiChoiceLookup">
            <xsd:sequence>
              <xsd:element name="Value" type="dms:Lookup" maxOccurs="unbounded" minOccurs="0" nillable="true"/>
            </xsd:sequence>
          </xsd:extension>
        </xsd:complexContent>
      </xsd:complexType>
    </xsd:element>
    <xsd:element name="TemplateStatus" ma:index="122" nillable="true" ma:displayName="Template Status" ma:default="" ma:internalName="TemplateStatus">
      <xsd:simpleType>
        <xsd:restriction base="dms:Unknown"/>
      </xsd:simpleType>
    </xsd:element>
    <xsd:element name="TemplateTemplateType" ma:index="123" nillable="true" ma:displayName="Template Type" ma:default="" ma:internalName="TemplateTemplateType">
      <xsd:simpleType>
        <xsd:restriction base="dms:Unknown"/>
      </xsd:simpleType>
    </xsd:element>
    <xsd:element name="ThumbnailAssetId" ma:index="124" nillable="true" ma:displayName="Thumbnail Image Asset" ma:default="" ma:internalName="ThumbnailAssetId" ma:readOnly="false">
      <xsd:simpleType>
        <xsd:restriction base="dms:Text"/>
      </xsd:simpleType>
    </xsd:element>
    <xsd:element name="TimesCloned" ma:index="125" nillable="true" ma:displayName="Times Cloned" ma:default="" ma:internalName="TimesCloned" ma:readOnly="false">
      <xsd:simpleType>
        <xsd:restriction base="dms:Number"/>
      </xsd:simpleType>
    </xsd:element>
    <xsd:element name="TrustLevel" ma:index="127" nillable="true" ma:displayName="Trust Level" ma:default="1 Microsoft Managed Content" ma:internalName="TrustLevel" ma:readOnly="false">
      <xsd:simpleType>
        <xsd:restriction base="dms:Unknown"/>
      </xsd:simpleType>
    </xsd:element>
    <xsd:element name="UALocComments" ma:index="128" nillable="true" ma:displayName="UA Loc Comments" ma:default="" ma:internalName="UALocComments" ma:readOnly="false">
      <xsd:simpleType>
        <xsd:restriction base="dms:Note"/>
      </xsd:simpleType>
    </xsd:element>
    <xsd:element name="UALocRecommendation" ma:index="129"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0" nillable="true" ma:displayName="UA Notes" ma:default="" ma:internalName="UANotes" ma:readOnly="false">
      <xsd:simpleType>
        <xsd:restriction base="dms:Note"/>
      </xsd:simpleType>
    </xsd:element>
    <xsd:element name="TPAppVersion" ma:index="131" nillable="true" ma:displayName="Version" ma:default="" ma:internalName="TPAppVersion">
      <xsd:simpleType>
        <xsd:restriction base="dms:Text"/>
      </xsd:simpleType>
    </xsd:element>
    <xsd:element name="VoteCount" ma:index="132"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1" ma:displayName="Content Type"/>
        <xsd:element ref="dc:title" minOccurs="0" maxOccurs="1" ma:index="126"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PDescription xmlns="5fce2081-f58c-44ad-b03c-4d426a1b6afa">Add this template to your fitness routine. It features a title slide with  3 photos:  a person lifting weights and two runners, which promotes the idea of exercise, and an apple and tape measure to promote weight management and healthy eating. Use the photos as is or replace them with your own. Content slides in this presentation include a chart, table, and SmartArt graphic for details such as types of exercises, muscles affected, and calories burned. This template is appropriate for fitness trainers, health club operators, athletes, lifestyle coaches, and weight management counselors. This presentation is in widescreen (16X9) format.
</APDescription>
    <AssetExpire xmlns="5fce2081-f58c-44ad-b03c-4d426a1b6afa">2029-01-01T08:00:00+00:00</AssetExpire>
    <CampaignTagsTaxHTField0 xmlns="5fce2081-f58c-44ad-b03c-4d426a1b6afa">
      <Terms xmlns="http://schemas.microsoft.com/office/infopath/2007/PartnerControls"/>
    </CampaignTagsTaxHTField0>
    <IntlLangReviewDate xmlns="5fce2081-f58c-44ad-b03c-4d426a1b6afa" xsi:nil="true"/>
    <TPFriendlyName xmlns="5fce2081-f58c-44ad-b03c-4d426a1b6afa" xsi:nil="true"/>
    <IntlLangReview xmlns="5fce2081-f58c-44ad-b03c-4d426a1b6afa">false</IntlLangReview>
    <LocLastLocAttemptVersionLookup xmlns="5fce2081-f58c-44ad-b03c-4d426a1b6afa">842959</LocLastLocAttemptVersionLookup>
    <PolicheckWords xmlns="5fce2081-f58c-44ad-b03c-4d426a1b6afa" xsi:nil="true"/>
    <SubmitterId xmlns="5fce2081-f58c-44ad-b03c-4d426a1b6afa" xsi:nil="true"/>
    <AcquiredFrom xmlns="5fce2081-f58c-44ad-b03c-4d426a1b6afa">Internal MS</AcquiredFrom>
    <EditorialStatus xmlns="5fce2081-f58c-44ad-b03c-4d426a1b6afa">Complete</EditorialStatus>
    <Markets xmlns="5fce2081-f58c-44ad-b03c-4d426a1b6afa"/>
    <OriginAsset xmlns="5fce2081-f58c-44ad-b03c-4d426a1b6afa" xsi:nil="true"/>
    <AssetStart xmlns="5fce2081-f58c-44ad-b03c-4d426a1b6afa">2012-06-18T11:54:00+00:00</AssetStart>
    <FriendlyTitle xmlns="5fce2081-f58c-44ad-b03c-4d426a1b6afa" xsi:nil="true"/>
    <MarketSpecific xmlns="5fce2081-f58c-44ad-b03c-4d426a1b6afa">false</MarketSpecific>
    <TPNamespace xmlns="5fce2081-f58c-44ad-b03c-4d426a1b6afa" xsi:nil="true"/>
    <PublishStatusLookup xmlns="5fce2081-f58c-44ad-b03c-4d426a1b6afa">
      <Value>347585</Value>
    </PublishStatusLookup>
    <APAuthor xmlns="5fce2081-f58c-44ad-b03c-4d426a1b6afa">
      <UserInfo>
        <DisplayName>MIDDLEEAST\v-harap</DisplayName>
        <AccountId>2800</AccountId>
        <AccountType/>
      </UserInfo>
    </APAuthor>
    <TPCommandLine xmlns="5fce2081-f58c-44ad-b03c-4d426a1b6afa" xsi:nil="true"/>
    <IntlLangReviewer xmlns="5fce2081-f58c-44ad-b03c-4d426a1b6afa" xsi:nil="true"/>
    <OpenTemplate xmlns="5fce2081-f58c-44ad-b03c-4d426a1b6afa">true</OpenTemplate>
    <CSXSubmissionDate xmlns="5fce2081-f58c-44ad-b03c-4d426a1b6afa" xsi:nil="true"/>
    <TaxCatchAll xmlns="5fce2081-f58c-44ad-b03c-4d426a1b6afa"/>
    <Manager xmlns="5fce2081-f58c-44ad-b03c-4d426a1b6afa" xsi:nil="true"/>
    <NumericId xmlns="5fce2081-f58c-44ad-b03c-4d426a1b6afa" xsi:nil="true"/>
    <ParentAssetId xmlns="5fce2081-f58c-44ad-b03c-4d426a1b6afa" xsi:nil="true"/>
    <OriginalSourceMarket xmlns="5fce2081-f58c-44ad-b03c-4d426a1b6afa">english</OriginalSourceMarket>
    <ApprovalStatus xmlns="5fce2081-f58c-44ad-b03c-4d426a1b6afa">InProgress</ApprovalStatus>
    <TPComponent xmlns="5fce2081-f58c-44ad-b03c-4d426a1b6afa" xsi:nil="true"/>
    <EditorialTags xmlns="5fce2081-f58c-44ad-b03c-4d426a1b6afa" xsi:nil="true"/>
    <TPExecutable xmlns="5fce2081-f58c-44ad-b03c-4d426a1b6afa" xsi:nil="true"/>
    <TPLaunchHelpLink xmlns="5fce2081-f58c-44ad-b03c-4d426a1b6afa" xsi:nil="true"/>
    <LocComments xmlns="5fce2081-f58c-44ad-b03c-4d426a1b6afa" xsi:nil="true"/>
    <LocRecommendedHandoff xmlns="5fce2081-f58c-44ad-b03c-4d426a1b6afa" xsi:nil="true"/>
    <SourceTitle xmlns="5fce2081-f58c-44ad-b03c-4d426a1b6afa" xsi:nil="true"/>
    <CSXUpdate xmlns="5fce2081-f58c-44ad-b03c-4d426a1b6afa">false</CSXUpdate>
    <IntlLocPriority xmlns="5fce2081-f58c-44ad-b03c-4d426a1b6afa" xsi:nil="true"/>
    <UAProjectedTotalWords xmlns="5fce2081-f58c-44ad-b03c-4d426a1b6afa" xsi:nil="true"/>
    <AssetType xmlns="5fce2081-f58c-44ad-b03c-4d426a1b6afa">TP</AssetType>
    <MachineTranslated xmlns="5fce2081-f58c-44ad-b03c-4d426a1b6afa">false</MachineTranslated>
    <OutputCachingOn xmlns="5fce2081-f58c-44ad-b03c-4d426a1b6afa">false</OutputCachingOn>
    <TemplateStatus xmlns="5fce2081-f58c-44ad-b03c-4d426a1b6afa">Complete</TemplateStatus>
    <IsSearchable xmlns="5fce2081-f58c-44ad-b03c-4d426a1b6afa">true</IsSearchable>
    <ContentItem xmlns="5fce2081-f58c-44ad-b03c-4d426a1b6afa" xsi:nil="true"/>
    <HandoffToMSDN xmlns="5fce2081-f58c-44ad-b03c-4d426a1b6afa" xsi:nil="true"/>
    <ShowIn xmlns="5fce2081-f58c-44ad-b03c-4d426a1b6afa">Show everywhere</ShowIn>
    <ThumbnailAssetId xmlns="5fce2081-f58c-44ad-b03c-4d426a1b6afa" xsi:nil="true"/>
    <UALocComments xmlns="5fce2081-f58c-44ad-b03c-4d426a1b6afa" xsi:nil="true"/>
    <UALocRecommendation xmlns="5fce2081-f58c-44ad-b03c-4d426a1b6afa">Localize</UALocRecommendation>
    <LastModifiedDateTime xmlns="5fce2081-f58c-44ad-b03c-4d426a1b6afa" xsi:nil="true"/>
    <LegacyData xmlns="5fce2081-f58c-44ad-b03c-4d426a1b6afa" xsi:nil="true"/>
    <LocManualTestRequired xmlns="5fce2081-f58c-44ad-b03c-4d426a1b6afa">false</LocManualTestRequired>
    <ClipArtFilename xmlns="5fce2081-f58c-44ad-b03c-4d426a1b6afa" xsi:nil="true"/>
    <TPApplication xmlns="5fce2081-f58c-44ad-b03c-4d426a1b6afa" xsi:nil="true"/>
    <CSXHash xmlns="5fce2081-f58c-44ad-b03c-4d426a1b6afa" xsi:nil="true"/>
    <DirectSourceMarket xmlns="5fce2081-f58c-44ad-b03c-4d426a1b6afa">english</DirectSourceMarket>
    <PrimaryImageGen xmlns="5fce2081-f58c-44ad-b03c-4d426a1b6afa">true</PrimaryImageGen>
    <PlannedPubDate xmlns="5fce2081-f58c-44ad-b03c-4d426a1b6afa" xsi:nil="true"/>
    <CSXSubmissionMarket xmlns="5fce2081-f58c-44ad-b03c-4d426a1b6afa" xsi:nil="true"/>
    <Downloads xmlns="5fce2081-f58c-44ad-b03c-4d426a1b6afa">0</Downloads>
    <ArtSampleDocs xmlns="5fce2081-f58c-44ad-b03c-4d426a1b6afa" xsi:nil="true"/>
    <TrustLevel xmlns="5fce2081-f58c-44ad-b03c-4d426a1b6afa">1 Microsoft Managed Content</TrustLevel>
    <BlockPublish xmlns="5fce2081-f58c-44ad-b03c-4d426a1b6afa">false</BlockPublish>
    <TPLaunchHelpLinkType xmlns="5fce2081-f58c-44ad-b03c-4d426a1b6afa">Template</TPLaunchHelpLinkType>
    <LocalizationTagsTaxHTField0 xmlns="5fce2081-f58c-44ad-b03c-4d426a1b6afa">
      <Terms xmlns="http://schemas.microsoft.com/office/infopath/2007/PartnerControls">
        <TermInfo xmlns="http://schemas.microsoft.com/office/infopath/2007/PartnerControls">
          <TermName xmlns="http://schemas.microsoft.com/office/infopath/2007/PartnerControls">Templates_Release15</TermName>
          <TermId xmlns="http://schemas.microsoft.com/office/infopath/2007/PartnerControls">b1fd5811-3f3d-4639-b3ad-a29d0050f2f8</TermId>
        </TermInfo>
      </Terms>
    </LocalizationTagsTaxHTField0>
    <BusinessGroup xmlns="5fce2081-f58c-44ad-b03c-4d426a1b6afa" xsi:nil="true"/>
    <Providers xmlns="5fce2081-f58c-44ad-b03c-4d426a1b6afa" xsi:nil="true"/>
    <TemplateTemplateType xmlns="5fce2081-f58c-44ad-b03c-4d426a1b6afa">PowerPoint Presentation Template</TemplateTemplateType>
    <TimesCloned xmlns="5fce2081-f58c-44ad-b03c-4d426a1b6afa" xsi:nil="true"/>
    <TPAppVersion xmlns="5fce2081-f58c-44ad-b03c-4d426a1b6afa" xsi:nil="true"/>
    <VoteCount xmlns="5fce2081-f58c-44ad-b03c-4d426a1b6afa" xsi:nil="true"/>
    <FeatureTagsTaxHTField0 xmlns="5fce2081-f58c-44ad-b03c-4d426a1b6afa">
      <Terms xmlns="http://schemas.microsoft.com/office/infopath/2007/PartnerControls"/>
    </FeatureTagsTaxHTField0>
    <Provider xmlns="5fce2081-f58c-44ad-b03c-4d426a1b6afa" xsi:nil="true"/>
    <UACurrentWords xmlns="5fce2081-f58c-44ad-b03c-4d426a1b6afa" xsi:nil="true"/>
    <AssetId xmlns="5fce2081-f58c-44ad-b03c-4d426a1b6afa">TP102922390</AssetId>
    <TPClientViewer xmlns="5fce2081-f58c-44ad-b03c-4d426a1b6afa" xsi:nil="true"/>
    <DSATActionTaken xmlns="5fce2081-f58c-44ad-b03c-4d426a1b6afa" xsi:nil="true"/>
    <APEditor xmlns="5fce2081-f58c-44ad-b03c-4d426a1b6afa">
      <UserInfo>
        <DisplayName/>
        <AccountId xsi:nil="true"/>
        <AccountType/>
      </UserInfo>
    </APEditor>
    <TPInstallLocation xmlns="5fce2081-f58c-44ad-b03c-4d426a1b6afa" xsi:nil="true"/>
    <OOCacheId xmlns="5fce2081-f58c-44ad-b03c-4d426a1b6afa" xsi:nil="true"/>
    <IsDeleted xmlns="5fce2081-f58c-44ad-b03c-4d426a1b6afa">false</IsDeleted>
    <PublishTargets xmlns="5fce2081-f58c-44ad-b03c-4d426a1b6afa">OfficeOnlineVNext</PublishTargets>
    <ApprovalLog xmlns="5fce2081-f58c-44ad-b03c-4d426a1b6afa" xsi:nil="true"/>
    <BugNumber xmlns="5fce2081-f58c-44ad-b03c-4d426a1b6afa" xsi:nil="true"/>
    <CrawlForDependencies xmlns="5fce2081-f58c-44ad-b03c-4d426a1b6afa">false</CrawlForDependencies>
    <InternalTagsTaxHTField0 xmlns="5fce2081-f58c-44ad-b03c-4d426a1b6afa">
      <Terms xmlns="http://schemas.microsoft.com/office/infopath/2007/PartnerControls">
        <TermInfo xmlns="http://schemas.microsoft.com/office/infopath/2007/PartnerControls">
          <TermName xmlns="http://schemas.microsoft.com/office/infopath/2007/PartnerControls">Templates 15</TermName>
          <TermId xmlns="http://schemas.microsoft.com/office/infopath/2007/PartnerControls">23429aea-cf88-4627-a4f4-d1db26527ca3</TermId>
        </TermInfo>
      </Terms>
    </InternalTagsTaxHTField0>
    <LastHandOff xmlns="5fce2081-f58c-44ad-b03c-4d426a1b6afa" xsi:nil="true"/>
    <Milestone xmlns="5fce2081-f58c-44ad-b03c-4d426a1b6afa" xsi:nil="true"/>
    <OriginalRelease xmlns="5fce2081-f58c-44ad-b03c-4d426a1b6afa">15</OriginalRelease>
    <RecommendationsModifier xmlns="5fce2081-f58c-44ad-b03c-4d426a1b6afa" xsi:nil="true"/>
    <ScenarioTagsTaxHTField0 xmlns="5fce2081-f58c-44ad-b03c-4d426a1b6afa">
      <Terms xmlns="http://schemas.microsoft.com/office/infopath/2007/PartnerControls"/>
    </ScenarioTagsTaxHTField0>
    <UANotes xmlns="5fce2081-f58c-44ad-b03c-4d426a1b6afa" xsi:nil="true"/>
    <LocMarketGroupTiers2 xmlns="5fce2081-f58c-44ad-b03c-4d426a1b6afa" xsi:nil="true"/>
  </documentManagement>
</p:properties>
</file>

<file path=customXml/itemProps1.xml><?xml version="1.0" encoding="utf-8"?>
<ds:datastoreItem xmlns:ds="http://schemas.openxmlformats.org/officeDocument/2006/customXml" ds:itemID="{D9563762-2EC0-4435-BA7F-961017B790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fce2081-f58c-44ad-b03c-4d426a1b6af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E382D75-6DC6-4908-8B05-64D061C4B191}">
  <ds:schemaRefs>
    <ds:schemaRef ds:uri="http://schemas.microsoft.com/sharepoint/v3/contenttype/forms"/>
  </ds:schemaRefs>
</ds:datastoreItem>
</file>

<file path=customXml/itemProps3.xml><?xml version="1.0" encoding="utf-8"?>
<ds:datastoreItem xmlns:ds="http://schemas.openxmlformats.org/officeDocument/2006/customXml" ds:itemID="{883C7FD1-C55D-46AF-85FE-84B4F6056C37}">
  <ds:schemaRefs>
    <ds:schemaRef ds:uri="http://schemas.microsoft.com/office/2006/documentManagement/types"/>
    <ds:schemaRef ds:uri="http://www.w3.org/XML/1998/namespace"/>
    <ds:schemaRef ds:uri="http://schemas.microsoft.com/office/infopath/2007/PartnerControls"/>
    <ds:schemaRef ds:uri="http://schemas.microsoft.com/office/2006/metadata/properties"/>
    <ds:schemaRef ds:uri="5fce2081-f58c-44ad-b03c-4d426a1b6afa"/>
    <ds:schemaRef ds:uri="http://purl.org/dc/elements/1.1/"/>
    <ds:schemaRef ds:uri="http://purl.org/dc/terms/"/>
    <ds:schemaRef ds:uri="http://purl.org/dc/dcmityp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510</Words>
  <Application>Microsoft Office PowerPoint</Application>
  <PresentationFormat>Szélesvásznú</PresentationFormat>
  <Paragraphs>60</Paragraphs>
  <Slides>11</Slides>
  <Notes>6</Notes>
  <HiddenSlides>0</HiddenSlides>
  <MMClips>0</MMClips>
  <ScaleCrop>false</ScaleCrop>
  <HeadingPairs>
    <vt:vector size="6" baseType="variant">
      <vt:variant>
        <vt:lpstr>Használt betűtípusok</vt:lpstr>
      </vt:variant>
      <vt:variant>
        <vt:i4>3</vt:i4>
      </vt:variant>
      <vt:variant>
        <vt:lpstr>Téma</vt:lpstr>
      </vt:variant>
      <vt:variant>
        <vt:i4>1</vt:i4>
      </vt:variant>
      <vt:variant>
        <vt:lpstr>Diacímek</vt:lpstr>
      </vt:variant>
      <vt:variant>
        <vt:i4>11</vt:i4>
      </vt:variant>
    </vt:vector>
  </HeadingPairs>
  <TitlesOfParts>
    <vt:vector size="15" baseType="lpstr">
      <vt:lpstr>Arial</vt:lpstr>
      <vt:lpstr>Calibri</vt:lpstr>
      <vt:lpstr>Calibri Light</vt:lpstr>
      <vt:lpstr>Office Theme</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2017-02-07T10:23:48Z</dcterms:created>
  <dcterms:modified xsi:type="dcterms:W3CDTF">2022-03-03T17:40:21Z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0x010100ADEC13B5E4FA0F4BA72DC03E1FAE02FA04009372B5BAB9923946A28806341B445653</vt:lpwstr>
  </property>
  <property fmtid="{D5CDD505-2E9C-101B-9397-08002B2CF9AE}" pid="3" name="InternalTags">
    <vt:lpwstr>21565;#Templates 15|23429aea-cf88-4627-a4f4-d1db26527ca3</vt:lpwstr>
  </property>
  <property fmtid="{D5CDD505-2E9C-101B-9397-08002B2CF9AE}" pid="4" name="FeatureTags">
    <vt:lpwstr/>
  </property>
  <property fmtid="{D5CDD505-2E9C-101B-9397-08002B2CF9AE}" pid="5" name="LocalizationTags">
    <vt:lpwstr>22519;#Templates_Release15|b1fd5811-3f3d-4639-b3ad-a29d0050f2f8</vt:lpwstr>
  </property>
  <property fmtid="{D5CDD505-2E9C-101B-9397-08002B2CF9AE}" pid="6" name="ScenarioTags">
    <vt:lpwstr/>
  </property>
  <property fmtid="{D5CDD505-2E9C-101B-9397-08002B2CF9AE}" pid="7" name="CampaignTags">
    <vt:lpwstr/>
  </property>
  <property fmtid="{D5CDD505-2E9C-101B-9397-08002B2CF9AE}" pid="8" name="HiddenCategoryTags">
    <vt:lpwstr/>
  </property>
  <property fmtid="{D5CDD505-2E9C-101B-9397-08002B2CF9AE}" pid="9" name="CategoryTags">
    <vt:lpwstr/>
  </property>
  <property fmtid="{D5CDD505-2E9C-101B-9397-08002B2CF9AE}" pid="10" name="LocMarketGroupTiers">
    <vt:lpwstr/>
  </property>
  <property fmtid="{D5CDD505-2E9C-101B-9397-08002B2CF9AE}" pid="11" name="CategoryTagsTaxHTField0">
    <vt:lpwstr/>
  </property>
  <property fmtid="{D5CDD505-2E9C-101B-9397-08002B2CF9AE}" pid="12" name="HiddenCategoryTagsTaxHTField0">
    <vt:lpwstr/>
  </property>
</Properties>
</file>