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2"/>
  </p:notesMasterIdLst>
  <p:sldIdLst>
    <p:sldId id="267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356" y="5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Diakép hely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Jegyzetek hely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hu-HU"/>
              <a:t>Kép forrása: Pixabay</a:t>
            </a:r>
          </a:p>
          <a:p>
            <a:endParaRPr lang="hu-HU"/>
          </a:p>
        </p:txBody>
      </p:sp>
      <p:sp>
        <p:nvSpPr>
          <p:cNvPr id="22532" name="Dia számának hely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B8DB341-8B16-42FD-B40B-14C186865B41}" type="slidenum">
              <a:rPr lang="hu-HU" altLang="hu-H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hu-HU" altLang="hu-HU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" name="Google Shape;144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8" name="Google Shape;108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15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2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32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38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ímdia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ím és függőleges szöveg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üggőleges cím és szöveg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ím és tartalom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zakaszfejléc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tartalomrész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Összehasonlítás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sak cím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Üres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rtalomrész képaláírással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ép képaláírással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-H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ErPvDomIUZE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Cím 1"/>
          <p:cNvSpPr>
            <a:spLocks noGrp="1" noChangeArrowheads="1"/>
          </p:cNvSpPr>
          <p:nvPr>
            <p:ph type="ctrTitle"/>
          </p:nvPr>
        </p:nvSpPr>
        <p:spPr>
          <a:xfrm>
            <a:off x="642938" y="4572000"/>
            <a:ext cx="10906125" cy="1114425"/>
          </a:xfrm>
        </p:spPr>
        <p:txBody>
          <a:bodyPr/>
          <a:lstStyle/>
          <a:p>
            <a:pPr eaLnBrk="1" hangingPunct="1"/>
            <a:r>
              <a:rPr lang="hu-HU" sz="5400" dirty="0">
                <a:latin typeface="Arial"/>
                <a:ea typeface="Arial"/>
                <a:cs typeface="Arial"/>
                <a:sym typeface="Arial"/>
              </a:rPr>
              <a:t>Hulladék vagy szemét?</a:t>
            </a:r>
            <a:endParaRPr lang="en-US" altLang="hu-HU" sz="5400" dirty="0"/>
          </a:p>
        </p:txBody>
      </p:sp>
      <p:cxnSp>
        <p:nvCxnSpPr>
          <p:cNvPr id="192" name="Straight Connector 191"/>
          <p:cNvCxnSpPr>
            <a:cxnSpLocks noGrp="1" noRot="1" noChangeAspect="1" noMove="1" noResize="1" noEditPoints="1" noAdjustHandles="1" noChangeArrowheads="1" noChangeShapeType="1"/>
          </p:cNvCxnSpPr>
          <p:nvPr/>
        </p:nvCxnSpPr>
        <p:spPr>
          <a:xfrm>
            <a:off x="1524000" y="5778500"/>
            <a:ext cx="9144000" cy="0"/>
          </a:xfrm>
          <a:prstGeom prst="line">
            <a:avLst/>
          </a:prstGeom>
          <a:ln w="19050">
            <a:solidFill>
              <a:srgbClr val="E6BB7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101" name="Picture 2" descr="C:\Users\Néder Katalin\Desktop\PontVelem\FTH 2017\FTH 2017 szórólapok, logók, képek\FTH logo-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1963" y="4403725"/>
            <a:ext cx="1079500" cy="1798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726738" y="5495925"/>
            <a:ext cx="1444625" cy="1258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Kép 1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0726738" y="4140200"/>
            <a:ext cx="1355725" cy="1258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9" descr="C:\Users\Néder Katalin\Desktop\FTH 2020\Grafikák, képek\Logók\emmi_color-cmyk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69875" y="2935288"/>
            <a:ext cx="1520825" cy="1039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6" name="Picture 10" descr="C:\Users\Néder Katalin\Desktop\FTH 2020\Grafikák, képek\Logók\pontvelem-logo-color-1_vektoros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0329863" y="3041650"/>
            <a:ext cx="1651000" cy="84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Google Shape;89;p13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3648547" y="744073"/>
            <a:ext cx="4949873" cy="3818873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Kép 2">
            <a:extLst>
              <a:ext uri="{FF2B5EF4-FFF2-40B4-BE49-F238E27FC236}">
                <a16:creationId xmlns:a16="http://schemas.microsoft.com/office/drawing/2014/main" id="{3979951F-0F84-40C1-9D1B-C4B1B664DFA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250730" y="5888338"/>
            <a:ext cx="2265574" cy="68816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2"/>
          <p:cNvSpPr txBox="1">
            <a:spLocks noGrp="1"/>
          </p:cNvSpPr>
          <p:nvPr>
            <p:ph type="body" idx="1"/>
          </p:nvPr>
        </p:nvSpPr>
        <p:spPr>
          <a:xfrm>
            <a:off x="270000" y="1908000"/>
            <a:ext cx="11652250" cy="4057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14350" lvl="0" indent="-514350" algn="just" rtl="0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arenR"/>
            </a:pPr>
            <a:r>
              <a:rPr lang="hu-HU">
                <a:latin typeface="Arial"/>
                <a:ea typeface="Arial"/>
                <a:cs typeface="Arial"/>
                <a:sym typeface="Arial"/>
              </a:rPr>
              <a:t>A mezőgazdaság miatt</a:t>
            </a:r>
            <a:endParaRPr/>
          </a:p>
          <a:p>
            <a:pPr marL="514350" lvl="0" indent="-514350" algn="just" rtl="0">
              <a:lnSpc>
                <a:spcPct val="250000"/>
              </a:lnSpc>
              <a:spcBef>
                <a:spcPts val="100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Calibri"/>
              <a:buAutoNum type="arabicParenR"/>
            </a:pPr>
            <a:r>
              <a:rPr lang="hu-HU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 fogyasztói társadalom megjelenése miatt</a:t>
            </a:r>
            <a:endParaRPr/>
          </a:p>
          <a:p>
            <a:pPr marL="514350" lvl="0" indent="-514350" algn="just" rtl="0">
              <a:lnSpc>
                <a:spcPct val="2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arenR"/>
            </a:pPr>
            <a:r>
              <a:rPr lang="hu-HU">
                <a:latin typeface="Arial"/>
                <a:ea typeface="Arial"/>
                <a:cs typeface="Arial"/>
                <a:sym typeface="Arial"/>
              </a:rPr>
              <a:t>A szeméttelepek megjelenése miatt </a:t>
            </a:r>
            <a:endParaRPr/>
          </a:p>
          <a:p>
            <a:pPr marL="0" lvl="0" indent="0" algn="just" rtl="0">
              <a:lnSpc>
                <a:spcPct val="2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>
              <a:latin typeface="Arial"/>
              <a:ea typeface="Arial"/>
              <a:cs typeface="Arial"/>
              <a:sym typeface="Arial"/>
            </a:endParaRPr>
          </a:p>
          <a:p>
            <a:pPr marL="514350" lvl="0" indent="-33655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7" name="Google Shape;147;p22"/>
          <p:cNvSpPr txBox="1"/>
          <p:nvPr/>
        </p:nvSpPr>
        <p:spPr>
          <a:xfrm>
            <a:off x="990600" y="365125"/>
            <a:ext cx="10515600" cy="854075"/>
          </a:xfrm>
          <a:prstGeom prst="rect">
            <a:avLst/>
          </a:prstGeom>
          <a:solidFill>
            <a:srgbClr val="FFC000"/>
          </a:solidFill>
          <a:ln w="130175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3. Miért emelkedett jelentősen a keletkező hulladékok mennyisége?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9017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59"/>
              <a:buFont typeface="Arial"/>
              <a:buNone/>
            </a:pPr>
            <a:br>
              <a:rPr lang="hu-HU" sz="3959" b="1">
                <a:latin typeface="Arial"/>
                <a:ea typeface="Arial"/>
                <a:cs typeface="Arial"/>
                <a:sym typeface="Arial"/>
              </a:rPr>
            </a:br>
            <a:r>
              <a:rPr lang="hu-HU" sz="3959" b="1">
                <a:latin typeface="Arial"/>
                <a:ea typeface="Arial"/>
                <a:cs typeface="Arial"/>
                <a:sym typeface="Arial"/>
              </a:rPr>
              <a:t>Hulladék vagy szemét? </a:t>
            </a:r>
            <a:br>
              <a:rPr lang="hu-HU" sz="3959" b="1">
                <a:latin typeface="Arial"/>
                <a:ea typeface="Arial"/>
                <a:cs typeface="Arial"/>
                <a:sym typeface="Arial"/>
              </a:rPr>
            </a:br>
            <a:endParaRPr sz="3959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14"/>
          <p:cNvSpPr txBox="1">
            <a:spLocks noGrp="1"/>
          </p:cNvSpPr>
          <p:nvPr>
            <p:ph type="body" idx="1"/>
          </p:nvPr>
        </p:nvSpPr>
        <p:spPr>
          <a:xfrm>
            <a:off x="838200" y="1821455"/>
            <a:ext cx="10515600" cy="44294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None/>
            </a:pPr>
            <a:r>
              <a:rPr lang="hu-HU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Hulladéknak</a:t>
            </a:r>
            <a:r>
              <a:rPr lang="hu-HU" dirty="0">
                <a:latin typeface="Arial"/>
                <a:ea typeface="Arial"/>
                <a:cs typeface="Arial"/>
                <a:sym typeface="Arial"/>
              </a:rPr>
              <a:t> nevezzük azokat az anyagokat, amelyek </a:t>
            </a:r>
            <a:r>
              <a:rPr lang="hu-HU" b="1" dirty="0">
                <a:latin typeface="Arial"/>
                <a:ea typeface="Arial"/>
                <a:cs typeface="Arial"/>
                <a:sym typeface="Arial"/>
              </a:rPr>
              <a:t>keletkezésük helyén</a:t>
            </a:r>
            <a:r>
              <a:rPr lang="hu-HU" dirty="0">
                <a:latin typeface="Arial"/>
                <a:ea typeface="Arial"/>
                <a:cs typeface="Arial"/>
                <a:sym typeface="Arial"/>
              </a:rPr>
              <a:t> (háztartások, szolgáltatás, ipar, mezőgazdaság) </a:t>
            </a:r>
            <a:r>
              <a:rPr lang="hu-HU" b="1" dirty="0">
                <a:latin typeface="Arial"/>
                <a:ea typeface="Arial"/>
                <a:cs typeface="Arial"/>
                <a:sym typeface="Arial"/>
              </a:rPr>
              <a:t>haszontalanná váltak,</a:t>
            </a:r>
            <a:endParaRPr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hu-HU" dirty="0">
                <a:latin typeface="Arial"/>
                <a:ea typeface="Arial"/>
                <a:cs typeface="Arial"/>
                <a:sym typeface="Arial"/>
              </a:rPr>
              <a:t>de </a:t>
            </a:r>
            <a:r>
              <a:rPr lang="hu-HU" b="1" dirty="0">
                <a:latin typeface="Arial"/>
                <a:ea typeface="Arial"/>
                <a:cs typeface="Arial"/>
                <a:sym typeface="Arial"/>
              </a:rPr>
              <a:t>szelektíven gyűjtve</a:t>
            </a:r>
            <a:r>
              <a:rPr lang="hu-HU" dirty="0">
                <a:latin typeface="Arial"/>
                <a:ea typeface="Arial"/>
                <a:cs typeface="Arial"/>
                <a:sym typeface="Arial"/>
              </a:rPr>
              <a:t> még másodlagos nyersanyagként </a:t>
            </a:r>
            <a:r>
              <a:rPr lang="hu-HU" b="1" dirty="0">
                <a:latin typeface="Arial"/>
                <a:ea typeface="Arial"/>
                <a:cs typeface="Arial"/>
                <a:sym typeface="Arial"/>
              </a:rPr>
              <a:t>hasznosíthatók</a:t>
            </a:r>
            <a:r>
              <a:rPr lang="hu-HU" dirty="0">
                <a:latin typeface="Arial"/>
                <a:ea typeface="Arial"/>
                <a:cs typeface="Arial"/>
                <a:sym typeface="Arial"/>
              </a:rPr>
              <a:t>. </a:t>
            </a:r>
            <a:endParaRPr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hu-HU" b="1" dirty="0">
                <a:latin typeface="Arial"/>
                <a:ea typeface="Arial"/>
                <a:cs typeface="Arial"/>
                <a:sym typeface="Arial"/>
              </a:rPr>
              <a:t>A </a:t>
            </a:r>
            <a:r>
              <a:rPr lang="hu-HU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szemét</a:t>
            </a:r>
            <a:r>
              <a:rPr lang="hu-HU" b="1" dirty="0">
                <a:latin typeface="Arial"/>
                <a:ea typeface="Arial"/>
                <a:cs typeface="Arial"/>
                <a:sym typeface="Arial"/>
              </a:rPr>
              <a:t> nem hasznosítható,</a:t>
            </a:r>
            <a:endParaRPr dirty="0"/>
          </a:p>
          <a:p>
            <a:pPr marL="0" lvl="0" indent="0" algn="just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hu-HU" b="1" dirty="0">
                <a:latin typeface="Arial"/>
                <a:ea typeface="Arial"/>
                <a:cs typeface="Arial"/>
                <a:sym typeface="Arial"/>
              </a:rPr>
              <a:t>szelektíven nem gyűjthető,</a:t>
            </a:r>
            <a:endParaRPr dirty="0"/>
          </a:p>
          <a:p>
            <a:pPr marL="0" lvl="0" indent="0" algn="just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hu-HU" b="1" dirty="0">
                <a:latin typeface="Arial"/>
                <a:ea typeface="Arial"/>
                <a:cs typeface="Arial"/>
                <a:sym typeface="Arial"/>
              </a:rPr>
              <a:t>környezetétől elzártan, összegyűjtve kerül lerakásra a hulladéklerakón. </a:t>
            </a:r>
            <a:endParaRPr dirty="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5"/>
          <p:cNvSpPr txBox="1">
            <a:spLocks noGrp="1"/>
          </p:cNvSpPr>
          <p:nvPr>
            <p:ph type="title"/>
          </p:nvPr>
        </p:nvSpPr>
        <p:spPr>
          <a:xfrm>
            <a:off x="919681" y="319858"/>
            <a:ext cx="10515600" cy="1325563"/>
          </a:xfrm>
          <a:prstGeom prst="rect">
            <a:avLst/>
          </a:prstGeom>
          <a:solidFill>
            <a:srgbClr val="FFC000"/>
          </a:solidFill>
          <a:ln w="130175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rPr lang="hu-HU" sz="4000" b="1">
                <a:latin typeface="Arial"/>
                <a:ea typeface="Arial"/>
                <a:cs typeface="Arial"/>
                <a:sym typeface="Arial"/>
              </a:rPr>
              <a:t>Szólt a kakas: Ébresztő! </a:t>
            </a:r>
            <a:endParaRPr sz="4000" b="1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Google Shape;105;p15"/>
          <p:cNvSpPr txBox="1">
            <a:spLocks noGrp="1"/>
          </p:cNvSpPr>
          <p:nvPr>
            <p:ph type="body" idx="1"/>
          </p:nvPr>
        </p:nvSpPr>
        <p:spPr>
          <a:xfrm>
            <a:off x="838200" y="2141537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rPr lang="hu-HU" sz="3600" dirty="0">
                <a:latin typeface="Arial"/>
                <a:ea typeface="Arial"/>
                <a:cs typeface="Arial"/>
                <a:sym typeface="Arial"/>
              </a:rPr>
              <a:t>Nézzetek meg egy rövid filmet (4 perc) a hulladékokról, </a:t>
            </a:r>
            <a:r>
              <a:rPr lang="hu-HU" sz="3600">
                <a:latin typeface="Arial"/>
                <a:ea typeface="Arial"/>
                <a:cs typeface="Arial"/>
                <a:sym typeface="Arial"/>
              </a:rPr>
              <a:t>majd válaszoljatok a kérdésekre!</a:t>
            </a:r>
            <a:endParaRPr sz="3600"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rPr lang="hu-HU" sz="3600" dirty="0">
                <a:latin typeface="Arial"/>
                <a:ea typeface="Arial"/>
                <a:cs typeface="Arial"/>
                <a:sym typeface="Arial"/>
              </a:rPr>
              <a:t>Figyelj alaposan!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endParaRPr sz="3600"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endParaRPr sz="3600"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rPr lang="hu-HU" sz="3600" u="sng" dirty="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https://www.youtube.com/watch?v=ErPvDomIUZE</a:t>
            </a:r>
            <a:endParaRPr sz="3600"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endParaRPr sz="3600" dirty="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6"/>
          <p:cNvSpPr txBox="1">
            <a:spLocks noGrp="1"/>
          </p:cNvSpPr>
          <p:nvPr>
            <p:ph type="body" idx="1"/>
          </p:nvPr>
        </p:nvSpPr>
        <p:spPr>
          <a:xfrm>
            <a:off x="270000" y="1908000"/>
            <a:ext cx="11652250" cy="4237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14350" lvl="0" indent="-514350" algn="l" rtl="0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arenR"/>
            </a:pPr>
            <a:r>
              <a:rPr lang="hu-HU">
                <a:latin typeface="Arial"/>
                <a:ea typeface="Arial"/>
                <a:cs typeface="Arial"/>
                <a:sym typeface="Arial"/>
              </a:rPr>
              <a:t>3,8 kg</a:t>
            </a:r>
            <a:endParaRPr/>
          </a:p>
          <a:p>
            <a:pPr marL="514350" lvl="0" indent="-514350" algn="l" rtl="0">
              <a:lnSpc>
                <a:spcPct val="2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arenR"/>
            </a:pPr>
            <a:r>
              <a:rPr lang="hu-HU">
                <a:latin typeface="Arial"/>
                <a:ea typeface="Arial"/>
                <a:cs typeface="Arial"/>
                <a:sym typeface="Arial"/>
              </a:rPr>
              <a:t>1 kg</a:t>
            </a:r>
            <a:endParaRPr/>
          </a:p>
          <a:p>
            <a:pPr marL="514350" lvl="0" indent="-514350" algn="l" rtl="0">
              <a:lnSpc>
                <a:spcPct val="2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arenR"/>
            </a:pPr>
            <a:r>
              <a:rPr lang="hu-HU">
                <a:latin typeface="Arial"/>
                <a:ea typeface="Arial"/>
                <a:cs typeface="Arial"/>
                <a:sym typeface="Arial"/>
              </a:rPr>
              <a:t>1 millió kg</a:t>
            </a:r>
            <a:endParaRPr/>
          </a:p>
        </p:txBody>
      </p:sp>
      <p:sp>
        <p:nvSpPr>
          <p:cNvPr id="112" name="Google Shape;112;p16"/>
          <p:cNvSpPr txBox="1"/>
          <p:nvPr/>
        </p:nvSpPr>
        <p:spPr>
          <a:xfrm>
            <a:off x="990600" y="365125"/>
            <a:ext cx="10515600" cy="854075"/>
          </a:xfrm>
          <a:prstGeom prst="rect">
            <a:avLst/>
          </a:prstGeom>
          <a:solidFill>
            <a:srgbClr val="FFC000"/>
          </a:solidFill>
          <a:ln w="130175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1. Mennyi hulladékot termel egy ember egy nap alatt?</a:t>
            </a:r>
            <a:endParaRPr sz="32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7"/>
          <p:cNvSpPr txBox="1">
            <a:spLocks noGrp="1"/>
          </p:cNvSpPr>
          <p:nvPr>
            <p:ph type="body" idx="1"/>
          </p:nvPr>
        </p:nvSpPr>
        <p:spPr>
          <a:xfrm>
            <a:off x="269875" y="1908748"/>
            <a:ext cx="11652250" cy="36526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14350" lvl="0" indent="-514350" algn="just" rtl="0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arenR"/>
            </a:pPr>
            <a:r>
              <a:rPr lang="hu-HU">
                <a:latin typeface="Arial"/>
                <a:ea typeface="Arial"/>
                <a:cs typeface="Arial"/>
                <a:sym typeface="Arial"/>
              </a:rPr>
              <a:t>Energetikailag hasznosítják</a:t>
            </a:r>
            <a:endParaRPr/>
          </a:p>
          <a:p>
            <a:pPr marL="514350" lvl="0" indent="-514350" algn="just" rtl="0">
              <a:lnSpc>
                <a:spcPct val="2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arenR"/>
            </a:pPr>
            <a:r>
              <a:rPr lang="hu-HU">
                <a:latin typeface="Arial"/>
                <a:ea typeface="Arial"/>
                <a:cs typeface="Arial"/>
                <a:sym typeface="Arial"/>
              </a:rPr>
              <a:t>Újrahasznosítják</a:t>
            </a:r>
            <a:endParaRPr/>
          </a:p>
          <a:p>
            <a:pPr marL="514350" lvl="0" indent="-514350" algn="just" rtl="0">
              <a:lnSpc>
                <a:spcPct val="2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arenR"/>
            </a:pPr>
            <a:r>
              <a:rPr lang="hu-HU">
                <a:latin typeface="Arial"/>
                <a:ea typeface="Arial"/>
                <a:cs typeface="Arial"/>
                <a:sym typeface="Arial"/>
              </a:rPr>
              <a:t>Lerakóba kerül</a:t>
            </a:r>
            <a:endParaRPr/>
          </a:p>
          <a:p>
            <a:pPr marL="0" lvl="0" indent="0" algn="just" rtl="0">
              <a:lnSpc>
                <a:spcPct val="2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>
              <a:latin typeface="Arial"/>
              <a:ea typeface="Arial"/>
              <a:cs typeface="Arial"/>
              <a:sym typeface="Arial"/>
            </a:endParaRPr>
          </a:p>
          <a:p>
            <a:pPr marL="514350" lvl="0" indent="-33655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" name="Google Shape;118;p17"/>
          <p:cNvSpPr txBox="1"/>
          <p:nvPr/>
        </p:nvSpPr>
        <p:spPr>
          <a:xfrm>
            <a:off x="990600" y="365125"/>
            <a:ext cx="10515600" cy="854075"/>
          </a:xfrm>
          <a:prstGeom prst="rect">
            <a:avLst/>
          </a:prstGeom>
          <a:solidFill>
            <a:srgbClr val="FFC000"/>
          </a:solidFill>
          <a:ln w="130175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2. Mi történik a legtöbb keletkező hulladékkal?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8"/>
          <p:cNvSpPr txBox="1">
            <a:spLocks noGrp="1"/>
          </p:cNvSpPr>
          <p:nvPr>
            <p:ph type="body" idx="1"/>
          </p:nvPr>
        </p:nvSpPr>
        <p:spPr>
          <a:xfrm>
            <a:off x="270000" y="1908000"/>
            <a:ext cx="11652250" cy="3847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14350" lvl="0" indent="-514350" algn="just" rtl="0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arenR"/>
            </a:pPr>
            <a:r>
              <a:rPr lang="hu-HU">
                <a:latin typeface="Arial"/>
                <a:ea typeface="Arial"/>
                <a:cs typeface="Arial"/>
                <a:sym typeface="Arial"/>
              </a:rPr>
              <a:t>A mezőgazdaság miatt</a:t>
            </a:r>
            <a:endParaRPr/>
          </a:p>
          <a:p>
            <a:pPr marL="514350" lvl="0" indent="-514350" algn="just" rtl="0">
              <a:lnSpc>
                <a:spcPct val="2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arenR"/>
            </a:pPr>
            <a:r>
              <a:rPr lang="hu-HU">
                <a:latin typeface="Arial"/>
                <a:ea typeface="Arial"/>
                <a:cs typeface="Arial"/>
                <a:sym typeface="Arial"/>
              </a:rPr>
              <a:t>A fogyasztói társadalom megjelenése miatt</a:t>
            </a:r>
            <a:endParaRPr/>
          </a:p>
          <a:p>
            <a:pPr marL="514350" lvl="0" indent="-514350" algn="just" rtl="0">
              <a:lnSpc>
                <a:spcPct val="2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arenR"/>
            </a:pPr>
            <a:r>
              <a:rPr lang="hu-HU">
                <a:latin typeface="Arial"/>
                <a:ea typeface="Arial"/>
                <a:cs typeface="Arial"/>
                <a:sym typeface="Arial"/>
              </a:rPr>
              <a:t>A szeméttelepek megjelenése miatt </a:t>
            </a:r>
            <a:endParaRPr/>
          </a:p>
          <a:p>
            <a:pPr marL="0" lvl="0" indent="0" algn="just" rtl="0">
              <a:lnSpc>
                <a:spcPct val="2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>
              <a:latin typeface="Arial"/>
              <a:ea typeface="Arial"/>
              <a:cs typeface="Arial"/>
              <a:sym typeface="Arial"/>
            </a:endParaRPr>
          </a:p>
          <a:p>
            <a:pPr marL="514350" lvl="0" indent="-33655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" name="Google Shape;124;p18"/>
          <p:cNvSpPr txBox="1"/>
          <p:nvPr/>
        </p:nvSpPr>
        <p:spPr>
          <a:xfrm>
            <a:off x="990600" y="365125"/>
            <a:ext cx="10515600" cy="854075"/>
          </a:xfrm>
          <a:prstGeom prst="rect">
            <a:avLst/>
          </a:prstGeom>
          <a:solidFill>
            <a:srgbClr val="FFC000"/>
          </a:solidFill>
          <a:ln w="130175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3. Miért emelkedett jelentősen a keletkező hulladékok mennyisége?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9"/>
          <p:cNvSpPr/>
          <p:nvPr/>
        </p:nvSpPr>
        <p:spPr>
          <a:xfrm>
            <a:off x="678656" y="2424112"/>
            <a:ext cx="10834688" cy="2009775"/>
          </a:xfrm>
          <a:prstGeom prst="rect">
            <a:avLst/>
          </a:prstGeom>
          <a:blipFill rotWithShape="1">
            <a:blip r:embed="rId3">
              <a:alphaModFix/>
            </a:blip>
            <a:tile tx="0" ty="0" sx="100000" sy="100000" flip="none" algn="tl"/>
          </a:blip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u-HU" sz="7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MEGOLDÁSOK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0"/>
          <p:cNvSpPr txBox="1">
            <a:spLocks noGrp="1"/>
          </p:cNvSpPr>
          <p:nvPr>
            <p:ph type="body" idx="1"/>
          </p:nvPr>
        </p:nvSpPr>
        <p:spPr>
          <a:xfrm>
            <a:off x="270000" y="1908000"/>
            <a:ext cx="11652250" cy="34877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14350" lvl="0" indent="-514350" algn="just" rtl="0">
              <a:lnSpc>
                <a:spcPct val="2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arenR"/>
            </a:pPr>
            <a:r>
              <a:rPr lang="hu-HU">
                <a:latin typeface="Arial"/>
                <a:ea typeface="Arial"/>
                <a:cs typeface="Arial"/>
                <a:sym typeface="Arial"/>
              </a:rPr>
              <a:t>3,8 kg</a:t>
            </a:r>
            <a:endParaRPr/>
          </a:p>
          <a:p>
            <a:pPr marL="514350" lvl="0" indent="-514350" algn="just" rtl="0">
              <a:lnSpc>
                <a:spcPct val="240000"/>
              </a:lnSpc>
              <a:spcBef>
                <a:spcPts val="100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Calibri"/>
              <a:buAutoNum type="arabicParenR"/>
            </a:pPr>
            <a:r>
              <a:rPr lang="hu-HU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1 kg</a:t>
            </a:r>
            <a:endParaRPr/>
          </a:p>
          <a:p>
            <a:pPr marL="514350" lvl="0" indent="-514350" algn="just" rtl="0">
              <a:lnSpc>
                <a:spcPct val="24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arenR"/>
            </a:pPr>
            <a:r>
              <a:rPr lang="hu-HU">
                <a:latin typeface="Arial"/>
                <a:ea typeface="Arial"/>
                <a:cs typeface="Arial"/>
                <a:sym typeface="Arial"/>
              </a:rPr>
              <a:t>1 millió kg</a:t>
            </a:r>
            <a:endParaRPr/>
          </a:p>
          <a:p>
            <a:pPr marL="0" lvl="0" indent="0" algn="just" rtl="0">
              <a:lnSpc>
                <a:spcPct val="24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>
              <a:latin typeface="Arial"/>
              <a:ea typeface="Arial"/>
              <a:cs typeface="Arial"/>
              <a:sym typeface="Arial"/>
            </a:endParaRPr>
          </a:p>
          <a:p>
            <a:pPr marL="514350" lvl="0" indent="-336550" algn="just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" name="Google Shape;135;p20"/>
          <p:cNvSpPr txBox="1"/>
          <p:nvPr/>
        </p:nvSpPr>
        <p:spPr>
          <a:xfrm>
            <a:off x="898556" y="671434"/>
            <a:ext cx="10515600" cy="854075"/>
          </a:xfrm>
          <a:prstGeom prst="rect">
            <a:avLst/>
          </a:prstGeom>
          <a:solidFill>
            <a:srgbClr val="FFC000"/>
          </a:solidFill>
          <a:ln w="130175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1. Mennyi hulladékot termel egy ember egy nap alatt?</a:t>
            </a:r>
            <a:endParaRPr sz="32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1"/>
          <p:cNvSpPr txBox="1">
            <a:spLocks noGrp="1"/>
          </p:cNvSpPr>
          <p:nvPr>
            <p:ph type="body" idx="1"/>
          </p:nvPr>
        </p:nvSpPr>
        <p:spPr>
          <a:xfrm>
            <a:off x="270000" y="1908000"/>
            <a:ext cx="11652250" cy="3772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14350" lvl="0" indent="-514350" algn="just" rtl="0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arenR"/>
            </a:pPr>
            <a:r>
              <a:rPr lang="hu-HU">
                <a:latin typeface="Arial"/>
                <a:ea typeface="Arial"/>
                <a:cs typeface="Arial"/>
                <a:sym typeface="Arial"/>
              </a:rPr>
              <a:t>Energetikailag hasznosítják</a:t>
            </a:r>
            <a:endParaRPr/>
          </a:p>
          <a:p>
            <a:pPr marL="514350" lvl="0" indent="-514350" algn="just" rtl="0">
              <a:lnSpc>
                <a:spcPct val="2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AutoNum type="arabicParenR"/>
            </a:pPr>
            <a:r>
              <a:rPr lang="hu-HU">
                <a:latin typeface="Arial"/>
                <a:ea typeface="Arial"/>
                <a:cs typeface="Arial"/>
                <a:sym typeface="Arial"/>
              </a:rPr>
              <a:t>Újrahasznosítják</a:t>
            </a:r>
            <a:endParaRPr/>
          </a:p>
          <a:p>
            <a:pPr marL="514350" lvl="0" indent="-514350" algn="just" rtl="0">
              <a:lnSpc>
                <a:spcPct val="250000"/>
              </a:lnSpc>
              <a:spcBef>
                <a:spcPts val="100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Calibri"/>
              <a:buAutoNum type="arabicParenR"/>
            </a:pPr>
            <a:r>
              <a:rPr lang="hu-HU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Lerakóba kerül</a:t>
            </a:r>
            <a:endParaRPr/>
          </a:p>
          <a:p>
            <a:pPr marL="0" lvl="0" indent="0" algn="just" rtl="0">
              <a:lnSpc>
                <a:spcPct val="2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>
              <a:latin typeface="Arial"/>
              <a:ea typeface="Arial"/>
              <a:cs typeface="Arial"/>
              <a:sym typeface="Arial"/>
            </a:endParaRPr>
          </a:p>
          <a:p>
            <a:pPr marL="514350" lvl="0" indent="-33655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1" name="Google Shape;141;p21"/>
          <p:cNvSpPr txBox="1"/>
          <p:nvPr/>
        </p:nvSpPr>
        <p:spPr>
          <a:xfrm>
            <a:off x="990600" y="365125"/>
            <a:ext cx="10515600" cy="854075"/>
          </a:xfrm>
          <a:prstGeom prst="rect">
            <a:avLst/>
          </a:prstGeom>
          <a:solidFill>
            <a:srgbClr val="FFC000"/>
          </a:solidFill>
          <a:ln w="130175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2. Mi történik a legtöbb keletkező hulladékkal?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211</Words>
  <Application>Microsoft Office PowerPoint</Application>
  <PresentationFormat>Szélesvásznú</PresentationFormat>
  <Paragraphs>42</Paragraphs>
  <Slides>10</Slides>
  <Notes>10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Office-téma</vt:lpstr>
      <vt:lpstr>Hulladék vagy szemét?</vt:lpstr>
      <vt:lpstr> Hulladék vagy szemét?  </vt:lpstr>
      <vt:lpstr>Szólt a kakas: Ébresztő! 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Hulladék vagy szemét?</dc:title>
  <dc:creator>PontVelem</dc:creator>
  <cp:lastModifiedBy>Néder Katalin</cp:lastModifiedBy>
  <cp:revision>5</cp:revision>
  <dcterms:modified xsi:type="dcterms:W3CDTF">2022-03-04T11:45:18Z</dcterms:modified>
</cp:coreProperties>
</file>