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60" r:id="rId3"/>
    <p:sldId id="263" r:id="rId4"/>
    <p:sldId id="264" r:id="rId5"/>
    <p:sldId id="265" r:id="rId6"/>
    <p:sldId id="266" r:id="rId7"/>
    <p:sldId id="262" r:id="rId8"/>
    <p:sldId id="269" r:id="rId9"/>
    <p:sldId id="270" r:id="rId10"/>
    <p:sldId id="272" r:id="rId11"/>
    <p:sldId id="273" r:id="rId12"/>
    <p:sldId id="274" r:id="rId13"/>
    <p:sldId id="276" r:id="rId14"/>
    <p:sldId id="277" r:id="rId15"/>
    <p:sldId id="278" r:id="rId16"/>
    <p:sldId id="258" r:id="rId17"/>
    <p:sldId id="267" r:id="rId18"/>
    <p:sldId id="279" r:id="rId19"/>
    <p:sldId id="282" r:id="rId20"/>
    <p:sldId id="283" r:id="rId21"/>
    <p:sldId id="284" r:id="rId22"/>
    <p:sldId id="285" r:id="rId23"/>
    <p:sldId id="287" r:id="rId24"/>
    <p:sldId id="288" r:id="rId25"/>
    <p:sldId id="259" r:id="rId26"/>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8479" autoAdjust="0"/>
  </p:normalViewPr>
  <p:slideViewPr>
    <p:cSldViewPr snapToGrid="0">
      <p:cViewPr varScale="1">
        <p:scale>
          <a:sx n="58" d="100"/>
          <a:sy n="58" d="100"/>
        </p:scale>
        <p:origin x="-804" y="-5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átum helye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01D26028-97E2-472D-82E1-771B856059DD}" type="datetimeFigureOut">
              <a:rPr lang="en-US" smtClean="0"/>
              <a:pPr/>
              <a:t>3/17/2021</a:t>
            </a:fld>
            <a:endParaRPr lang="en-US"/>
          </a:p>
        </p:txBody>
      </p:sp>
      <p:sp>
        <p:nvSpPr>
          <p:cNvPr id="4" name="Diakép helye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Jegyzetek helye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a:p>
        </p:txBody>
      </p:sp>
      <p:sp>
        <p:nvSpPr>
          <p:cNvPr id="6" name="Élőláb helye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Dia számának helye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A439C964-D21F-480F-998F-3BAB7B08357C}" type="slidenum">
              <a:rPr lang="en-US" smtClean="0"/>
              <a:pPr/>
              <a:t>‹#›</a:t>
            </a:fld>
            <a:endParaRPr lang="en-US"/>
          </a:p>
        </p:txBody>
      </p:sp>
    </p:spTree>
    <p:extLst>
      <p:ext uri="{BB962C8B-B14F-4D97-AF65-F5344CB8AC3E}">
        <p14:creationId xmlns:p14="http://schemas.microsoft.com/office/powerpoint/2010/main" xmlns="" val="1010914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Mi a probléma? A nem megújuló erőforrások túlzott felhasználása, globális klímaváltozást okoz és lényegesen csökkent az utánunk következő generációk számára elérhető erőforrások mennyisége. </a:t>
            </a:r>
            <a:endParaRPr lang="hu-HU" noProof="0" dirty="0"/>
          </a:p>
        </p:txBody>
      </p:sp>
      <p:sp>
        <p:nvSpPr>
          <p:cNvPr id="4" name="Dia számának helye 3"/>
          <p:cNvSpPr>
            <a:spLocks noGrp="1"/>
          </p:cNvSpPr>
          <p:nvPr>
            <p:ph type="sldNum" sz="quarter" idx="5"/>
          </p:nvPr>
        </p:nvSpPr>
        <p:spPr/>
        <p:txBody>
          <a:bodyPr/>
          <a:lstStyle/>
          <a:p>
            <a:fld id="{A439C964-D21F-480F-998F-3BAB7B08357C}" type="slidenum">
              <a:rPr lang="en-US" smtClean="0"/>
              <a:pPr/>
              <a:t>2</a:t>
            </a:fld>
            <a:endParaRPr lang="en-US"/>
          </a:p>
        </p:txBody>
      </p:sp>
    </p:spTree>
    <p:extLst>
      <p:ext uri="{BB962C8B-B14F-4D97-AF65-F5344CB8AC3E}">
        <p14:creationId xmlns:p14="http://schemas.microsoft.com/office/powerpoint/2010/main" xmlns="" val="2924106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Hulladék: Termeljünk kevesebb </a:t>
            </a:r>
            <a:r>
              <a:rPr lang="hu-HU" dirty="0" smtClean="0"/>
              <a:t>hulladékot, </a:t>
            </a:r>
            <a:r>
              <a:rPr lang="hu-HU" dirty="0"/>
              <a:t>és </a:t>
            </a:r>
            <a:r>
              <a:rPr lang="hu-HU" dirty="0" err="1"/>
              <a:t>gyűjtsük</a:t>
            </a:r>
            <a:r>
              <a:rPr lang="hu-HU" dirty="0"/>
              <a:t> </a:t>
            </a:r>
            <a:r>
              <a:rPr lang="hu-HU" dirty="0" smtClean="0"/>
              <a:t>szelektíven!</a:t>
            </a:r>
            <a:endParaRPr lang="hu-HU" dirty="0"/>
          </a:p>
          <a:p>
            <a:r>
              <a:rPr lang="hu-HU" dirty="0" smtClean="0"/>
              <a:t>Próbáljuk </a:t>
            </a:r>
            <a:r>
              <a:rPr lang="hu-HU" dirty="0"/>
              <a:t>meg csökkenteni az általunk vásárolt és használt dolgok mennyiségét. Csak azt vegyük meg amire valóban szükségünk van és mindenből annyit ami kell, ne többet. </a:t>
            </a:r>
          </a:p>
        </p:txBody>
      </p:sp>
      <p:sp>
        <p:nvSpPr>
          <p:cNvPr id="4" name="Dia számának helye 3"/>
          <p:cNvSpPr>
            <a:spLocks noGrp="1"/>
          </p:cNvSpPr>
          <p:nvPr>
            <p:ph type="sldNum" sz="quarter" idx="5"/>
          </p:nvPr>
        </p:nvSpPr>
        <p:spPr/>
        <p:txBody>
          <a:bodyPr/>
          <a:lstStyle/>
          <a:p>
            <a:fld id="{A439C964-D21F-480F-998F-3BAB7B08357C}" type="slidenum">
              <a:rPr lang="en-US" smtClean="0"/>
              <a:pPr/>
              <a:t>11</a:t>
            </a:fld>
            <a:endParaRPr lang="en-US"/>
          </a:p>
        </p:txBody>
      </p:sp>
    </p:spTree>
    <p:extLst>
      <p:ext uri="{BB962C8B-B14F-4D97-AF65-F5344CB8AC3E}">
        <p14:creationId xmlns:p14="http://schemas.microsoft.com/office/powerpoint/2010/main" xmlns="" val="524399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Válts </a:t>
            </a:r>
            <a:r>
              <a:rPr lang="hu-HU" dirty="0" err="1"/>
              <a:t>újrafelhasználható</a:t>
            </a:r>
            <a:r>
              <a:rPr lang="hu-HU" dirty="0"/>
              <a:t> termékekre! Készíts listát azokról a dolgokról, amelyeket hamarosan meg kell vásárolnod, majd próbálja meg kitalálni, hogyan tehetne etikusabb vásárlási lehetőséget a továbbiakban.</a:t>
            </a:r>
          </a:p>
          <a:p>
            <a:r>
              <a:rPr lang="hu-HU" dirty="0"/>
              <a:t>Az egyszer használatos törlőkendőket és papírzsebkendőket cseréld le textilre, a folyékony szappant és a samponodat pedig szilárd verzióra cserélheted, hogy csökkentsd a keletkező hulladék mennyiségét.</a:t>
            </a:r>
          </a:p>
          <a:p>
            <a:r>
              <a:rPr lang="hu-HU" dirty="0"/>
              <a:t>Műanyaghasználat: minél kevesebb műanyagot </a:t>
            </a:r>
            <a:r>
              <a:rPr lang="hu-HU" dirty="0" smtClean="0"/>
              <a:t>használjunk, </a:t>
            </a:r>
            <a:r>
              <a:rPr lang="hu-HU" dirty="0"/>
              <a:t>illetve hasznosítsuk újra és amit nem tudunk felhasználni gyűjtsük szelektíven (cél: körforgásos gazdaság kialakítása)</a:t>
            </a:r>
          </a:p>
        </p:txBody>
      </p:sp>
      <p:sp>
        <p:nvSpPr>
          <p:cNvPr id="4" name="Dia számának helye 3"/>
          <p:cNvSpPr>
            <a:spLocks noGrp="1"/>
          </p:cNvSpPr>
          <p:nvPr>
            <p:ph type="sldNum" sz="quarter" idx="5"/>
          </p:nvPr>
        </p:nvSpPr>
        <p:spPr/>
        <p:txBody>
          <a:bodyPr/>
          <a:lstStyle/>
          <a:p>
            <a:fld id="{A439C964-D21F-480F-998F-3BAB7B08357C}" type="slidenum">
              <a:rPr lang="en-US" smtClean="0"/>
              <a:pPr/>
              <a:t>12</a:t>
            </a:fld>
            <a:endParaRPr lang="en-US"/>
          </a:p>
        </p:txBody>
      </p:sp>
    </p:spTree>
    <p:extLst>
      <p:ext uri="{BB962C8B-B14F-4D97-AF65-F5344CB8AC3E}">
        <p14:creationId xmlns:p14="http://schemas.microsoft.com/office/powerpoint/2010/main" xmlns="" val="3574542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Tudtátok, hogy a megvásárolt ruhák közel 40%-a egy éven belül kidobásra kerül?</a:t>
            </a:r>
          </a:p>
          <a:p>
            <a:r>
              <a:rPr lang="hu-HU" noProof="0" dirty="0" smtClean="0"/>
              <a:t>Részesítsük előnyben a minőséget a mennyiséggel szemben!</a:t>
            </a:r>
          </a:p>
          <a:p>
            <a:r>
              <a:rPr lang="hu-HU" noProof="0" dirty="0" smtClean="0"/>
              <a:t>Ne vásároljunk a szükségesnél többet, vegyük figyelembe a ruhaipar hatalmas víz- és energiaigényét, környezetszennyező vegyszerhasználatát A divatipar felelős az összes széndioxid kibocsátás 10%-áért.</a:t>
            </a:r>
            <a:endParaRPr lang="hu-HU" noProof="0" dirty="0"/>
          </a:p>
        </p:txBody>
      </p:sp>
      <p:sp>
        <p:nvSpPr>
          <p:cNvPr id="4" name="Dia számának helye 3"/>
          <p:cNvSpPr>
            <a:spLocks noGrp="1"/>
          </p:cNvSpPr>
          <p:nvPr>
            <p:ph type="sldNum" sz="quarter" idx="5"/>
          </p:nvPr>
        </p:nvSpPr>
        <p:spPr/>
        <p:txBody>
          <a:bodyPr/>
          <a:lstStyle/>
          <a:p>
            <a:fld id="{A439C964-D21F-480F-998F-3BAB7B08357C}" type="slidenum">
              <a:rPr lang="en-US" smtClean="0"/>
              <a:pPr/>
              <a:t>13</a:t>
            </a:fld>
            <a:endParaRPr lang="en-US"/>
          </a:p>
        </p:txBody>
      </p:sp>
    </p:spTree>
    <p:extLst>
      <p:ext uri="{BB962C8B-B14F-4D97-AF65-F5344CB8AC3E}">
        <p14:creationId xmlns:p14="http://schemas.microsoft.com/office/powerpoint/2010/main" xmlns="" val="22802986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Használjunk kizárólag környezetbarát tisztítószereket, takarítószereket és kozmetikumokat!</a:t>
            </a:r>
          </a:p>
          <a:p>
            <a:r>
              <a:rPr lang="hu-HU" noProof="0" dirty="0" smtClean="0"/>
              <a:t>Az </a:t>
            </a:r>
            <a:r>
              <a:rPr lang="hu-HU" noProof="0" dirty="0" err="1" smtClean="0"/>
              <a:t>öko</a:t>
            </a:r>
            <a:r>
              <a:rPr lang="hu-HU" noProof="0" dirty="0" smtClean="0"/>
              <a:t> tisztítószerek mentesek minden káros vegyi anyagtól és szennyező anyagtól, valamint káros toxinokat sem tartalmaznak. A zöld tisztítószerek, mint a szódabikarbóna, az ecet, a citromsav nem csak olcsóbbak, könnyen elérhetőek de ami a legfontosabb nem károsak az egészségre, és nem szennyezik a környezetet.</a:t>
            </a:r>
            <a:endParaRPr lang="hu-HU" noProof="0" dirty="0"/>
          </a:p>
        </p:txBody>
      </p:sp>
      <p:sp>
        <p:nvSpPr>
          <p:cNvPr id="4" name="Dia számának helye 3"/>
          <p:cNvSpPr>
            <a:spLocks noGrp="1"/>
          </p:cNvSpPr>
          <p:nvPr>
            <p:ph type="sldNum" sz="quarter" idx="5"/>
          </p:nvPr>
        </p:nvSpPr>
        <p:spPr/>
        <p:txBody>
          <a:bodyPr/>
          <a:lstStyle/>
          <a:p>
            <a:fld id="{A439C964-D21F-480F-998F-3BAB7B08357C}" type="slidenum">
              <a:rPr lang="en-US" smtClean="0"/>
              <a:pPr/>
              <a:t>14</a:t>
            </a:fld>
            <a:endParaRPr lang="en-US"/>
          </a:p>
        </p:txBody>
      </p:sp>
    </p:spTree>
    <p:extLst>
      <p:ext uri="{BB962C8B-B14F-4D97-AF65-F5344CB8AC3E}">
        <p14:creationId xmlns:p14="http://schemas.microsoft.com/office/powerpoint/2010/main" xmlns="" val="2117017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Tegyünk az </a:t>
            </a:r>
            <a:r>
              <a:rPr lang="hu-HU" dirty="0" smtClean="0"/>
              <a:t>élelmiszer-pazarlás </a:t>
            </a:r>
            <a:r>
              <a:rPr lang="hu-HU" dirty="0"/>
              <a:t>ellen! </a:t>
            </a:r>
          </a:p>
          <a:p>
            <a:r>
              <a:rPr lang="hu-HU" dirty="0"/>
              <a:t>Vásárlás előtt nézz körül otthon, hogy mire van valójában szükséged, írj bevásárlólistát és éhesen ne menj vásárolni, hogy könnyebb legyen ellenállni a csábító, de felesleges akcióknak, így csökkentheted az impulzus vásárlások számát.</a:t>
            </a:r>
          </a:p>
          <a:p>
            <a:r>
              <a:rPr lang="hu-HU" dirty="0"/>
              <a:t>Csak annyi élelmiszert vásároljunk, amennyit tényleg el is fogyasztunk. Ne hagyd, hogy az élelmiszer hulladékban végezze. Ha megmarad otthon valami, fagyaszd le!</a:t>
            </a:r>
          </a:p>
          <a:p>
            <a:r>
              <a:rPr lang="hu-HU" dirty="0"/>
              <a:t>Vásárlásaink során ne kérjünk </a:t>
            </a:r>
            <a:r>
              <a:rPr lang="hu-HU" dirty="0" smtClean="0"/>
              <a:t>műanyag- </a:t>
            </a:r>
            <a:r>
              <a:rPr lang="hu-HU" dirty="0"/>
              <a:t>vagy papírzacskót, vigyünk magunkkal többször használatos, meglévő bevásárló táskáinkat.</a:t>
            </a:r>
          </a:p>
          <a:p>
            <a:endParaRPr lang="en-US" dirty="0"/>
          </a:p>
        </p:txBody>
      </p:sp>
      <p:sp>
        <p:nvSpPr>
          <p:cNvPr id="4" name="Dia számának helye 3"/>
          <p:cNvSpPr>
            <a:spLocks noGrp="1"/>
          </p:cNvSpPr>
          <p:nvPr>
            <p:ph type="sldNum" sz="quarter" idx="5"/>
          </p:nvPr>
        </p:nvSpPr>
        <p:spPr/>
        <p:txBody>
          <a:bodyPr/>
          <a:lstStyle/>
          <a:p>
            <a:fld id="{A439C964-D21F-480F-998F-3BAB7B08357C}" type="slidenum">
              <a:rPr lang="en-US" smtClean="0"/>
              <a:pPr/>
              <a:t>15</a:t>
            </a:fld>
            <a:endParaRPr lang="en-US"/>
          </a:p>
        </p:txBody>
      </p:sp>
    </p:spTree>
    <p:extLst>
      <p:ext uri="{BB962C8B-B14F-4D97-AF65-F5344CB8AC3E}">
        <p14:creationId xmlns:p14="http://schemas.microsoft.com/office/powerpoint/2010/main" xmlns="" val="2608256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Válasszunk szezonális és helyben termelt élelmiszereket, támogatva a hazai gazdaságot és csökkentve a termék ökológiai lábnyomát. </a:t>
            </a:r>
          </a:p>
          <a:p>
            <a:r>
              <a:rPr lang="hu-HU" dirty="0"/>
              <a:t>Fogyasszunk csúnya, deformált gyümölcsöket és zöldségeket is! Az ízük ugyanolyan jó, mint a szabályos alakúaké.</a:t>
            </a:r>
          </a:p>
          <a:p>
            <a:r>
              <a:rPr lang="hu-HU" dirty="0"/>
              <a:t>Amennyiben megtehetitek termesszetek saját zöldségeket, </a:t>
            </a:r>
            <a:r>
              <a:rPr lang="hu-HU" dirty="0" smtClean="0"/>
              <a:t>fűszernövényeket, </a:t>
            </a:r>
            <a:r>
              <a:rPr lang="hu-HU" dirty="0"/>
              <a:t>illetve </a:t>
            </a:r>
            <a:r>
              <a:rPr lang="hu-HU" dirty="0" smtClean="0"/>
              <a:t>gyümölcsöket - </a:t>
            </a:r>
            <a:r>
              <a:rPr lang="hu-HU" dirty="0"/>
              <a:t>kerülve a rovarirtószerek és vegyszerek használatát.</a:t>
            </a:r>
          </a:p>
          <a:p>
            <a:endParaRPr lang="en-US" dirty="0"/>
          </a:p>
        </p:txBody>
      </p:sp>
      <p:sp>
        <p:nvSpPr>
          <p:cNvPr id="4" name="Dia számának helye 3"/>
          <p:cNvSpPr>
            <a:spLocks noGrp="1"/>
          </p:cNvSpPr>
          <p:nvPr>
            <p:ph type="sldNum" sz="quarter" idx="5"/>
          </p:nvPr>
        </p:nvSpPr>
        <p:spPr/>
        <p:txBody>
          <a:bodyPr/>
          <a:lstStyle/>
          <a:p>
            <a:fld id="{A439C964-D21F-480F-998F-3BAB7B08357C}" type="slidenum">
              <a:rPr lang="en-US" smtClean="0"/>
              <a:pPr/>
              <a:t>16</a:t>
            </a:fld>
            <a:endParaRPr lang="en-US"/>
          </a:p>
        </p:txBody>
      </p:sp>
    </p:spTree>
    <p:extLst>
      <p:ext uri="{BB962C8B-B14F-4D97-AF65-F5344CB8AC3E}">
        <p14:creationId xmlns:p14="http://schemas.microsoft.com/office/powerpoint/2010/main" xmlns="" val="1203626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Fontos a tudatos vásárlás. Sajnos a szigorodó szabályozások ellenére az átlagos vásárló könnyen eltéved a címkék birodalmában. Keresd az ellenőrzött módon előállított termékeket, mert csak ezeknél lehetünk biztos abban, hogy a szükséges technológiai előírásokat betartották. </a:t>
            </a:r>
          </a:p>
          <a:p>
            <a:r>
              <a:rPr lang="hu-HU" noProof="0" dirty="0" smtClean="0"/>
              <a:t>Vedd figyelembe, hogy az adott termék fenntarthatóan illetve etikusan lett-e előállítva!</a:t>
            </a:r>
          </a:p>
          <a:p>
            <a:r>
              <a:rPr lang="hu-HU" noProof="0" dirty="0" smtClean="0"/>
              <a:t>Ismerd meg ezeket a standardokat, keresd a jelzéseket a termék címkéjén (fair trade, </a:t>
            </a:r>
            <a:r>
              <a:rPr lang="hu-HU" noProof="0" dirty="0" err="1" smtClean="0"/>
              <a:t>rainforest</a:t>
            </a:r>
            <a:r>
              <a:rPr lang="hu-HU" noProof="0" dirty="0" smtClean="0"/>
              <a:t> </a:t>
            </a:r>
            <a:r>
              <a:rPr lang="hu-HU" noProof="0" dirty="0" err="1" smtClean="0"/>
              <a:t>alliance</a:t>
            </a:r>
            <a:r>
              <a:rPr lang="hu-HU" noProof="0" dirty="0" smtClean="0"/>
              <a:t>, fair </a:t>
            </a:r>
            <a:r>
              <a:rPr lang="hu-HU" noProof="0" dirty="0" err="1" smtClean="0"/>
              <a:t>wild</a:t>
            </a:r>
            <a:r>
              <a:rPr lang="hu-HU" noProof="0" dirty="0" smtClean="0"/>
              <a:t>, FSC, RSPO, tengeri hal esetén MSC logó stb.)!</a:t>
            </a:r>
            <a:endParaRPr lang="hu-HU" noProof="0" dirty="0"/>
          </a:p>
        </p:txBody>
      </p:sp>
      <p:sp>
        <p:nvSpPr>
          <p:cNvPr id="4" name="Dia számának helye 3"/>
          <p:cNvSpPr>
            <a:spLocks noGrp="1"/>
          </p:cNvSpPr>
          <p:nvPr>
            <p:ph type="sldNum" sz="quarter" idx="5"/>
          </p:nvPr>
        </p:nvSpPr>
        <p:spPr/>
        <p:txBody>
          <a:bodyPr/>
          <a:lstStyle/>
          <a:p>
            <a:fld id="{A439C964-D21F-480F-998F-3BAB7B08357C}" type="slidenum">
              <a:rPr lang="en-US" smtClean="0"/>
              <a:pPr/>
              <a:t>17</a:t>
            </a:fld>
            <a:endParaRPr lang="en-US"/>
          </a:p>
        </p:txBody>
      </p:sp>
    </p:spTree>
    <p:extLst>
      <p:ext uri="{BB962C8B-B14F-4D97-AF65-F5344CB8AC3E}">
        <p14:creationId xmlns:p14="http://schemas.microsoft.com/office/powerpoint/2010/main" xmlns="" val="42035962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Hasonlítsuk össze az egyes élelmiszerek szénlábnyomát az ábra alapján!</a:t>
            </a:r>
          </a:p>
          <a:p>
            <a:r>
              <a:rPr lang="hu-HU" dirty="0"/>
              <a:t>Az egyes élelmiszerek </a:t>
            </a:r>
            <a:r>
              <a:rPr lang="hu-HU" dirty="0" smtClean="0"/>
              <a:t>1 kg-</a:t>
            </a:r>
            <a:r>
              <a:rPr lang="hu-HU" dirty="0" err="1" smtClean="0"/>
              <a:t>jának</a:t>
            </a:r>
            <a:r>
              <a:rPr lang="hu-HU" dirty="0" smtClean="0"/>
              <a:t> </a:t>
            </a:r>
            <a:r>
              <a:rPr lang="hu-HU" dirty="0"/>
              <a:t>előállításából, feldolgozásából és szállításából származó üvegházhatású gázkibocsátását láthatjuk. Hány km-t tehetünk meg egy közepes méretű </a:t>
            </a:r>
            <a:r>
              <a:rPr lang="hu-HU" dirty="0" smtClean="0"/>
              <a:t>személyautóval </a:t>
            </a:r>
            <a:r>
              <a:rPr lang="hu-HU" dirty="0"/>
              <a:t>az adott élelmiszer 110 </a:t>
            </a:r>
            <a:r>
              <a:rPr lang="hu-HU" dirty="0" smtClean="0"/>
              <a:t>grammjának </a:t>
            </a:r>
            <a:r>
              <a:rPr lang="hu-HU" dirty="0"/>
              <a:t>megfelelő kibocsátásból?</a:t>
            </a:r>
          </a:p>
          <a:p>
            <a:r>
              <a:rPr lang="hu-HU" dirty="0"/>
              <a:t>Jól látható, hogy az állati eredetű </a:t>
            </a:r>
            <a:r>
              <a:rPr lang="hu-HU" dirty="0" smtClean="0"/>
              <a:t>élelmiszerek </a:t>
            </a:r>
            <a:r>
              <a:rPr lang="hu-HU" dirty="0"/>
              <a:t>szénlábnyoma lényegesen magasabb a növényi étrendének.</a:t>
            </a:r>
          </a:p>
        </p:txBody>
      </p:sp>
      <p:sp>
        <p:nvSpPr>
          <p:cNvPr id="4" name="Dia számának helye 3"/>
          <p:cNvSpPr>
            <a:spLocks noGrp="1"/>
          </p:cNvSpPr>
          <p:nvPr>
            <p:ph type="sldNum" sz="quarter" idx="5"/>
          </p:nvPr>
        </p:nvSpPr>
        <p:spPr/>
        <p:txBody>
          <a:bodyPr/>
          <a:lstStyle/>
          <a:p>
            <a:fld id="{A439C964-D21F-480F-998F-3BAB7B08357C}" type="slidenum">
              <a:rPr lang="en-US" smtClean="0"/>
              <a:pPr/>
              <a:t>19</a:t>
            </a:fld>
            <a:endParaRPr lang="en-US"/>
          </a:p>
        </p:txBody>
      </p:sp>
    </p:spTree>
    <p:extLst>
      <p:ext uri="{BB962C8B-B14F-4D97-AF65-F5344CB8AC3E}">
        <p14:creationId xmlns:p14="http://schemas.microsoft.com/office/powerpoint/2010/main" xmlns="" val="1730458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Nézzük meg az egyes élelmiszerek vízigényét! Míg 1 kg krumpli megtermelése 25 liter vizet és 1 kg almáéhoz 70 liter vizet kell átlagosan felhasználni, 1 kg csirkehús előállításához 4300 liter és 1kg marhahús előállításához már 15 000 liter vízre van szükség. A különbség itt is hatalmas.</a:t>
            </a:r>
          </a:p>
          <a:p>
            <a:r>
              <a:rPr lang="hu-HU" noProof="0" dirty="0" smtClean="0"/>
              <a:t>Hogyan tudunk a vízzel spórolni? Például elzárjuk a csapot fogmosás közben. Ezzel akár 12 l-t is spórolhatsz. Ha </a:t>
            </a:r>
            <a:r>
              <a:rPr lang="hu-HU" noProof="0" dirty="0" err="1" smtClean="0"/>
              <a:t>zuhanyzol</a:t>
            </a:r>
            <a:r>
              <a:rPr lang="hu-HU" noProof="0" dirty="0" smtClean="0"/>
              <a:t> fürdés helyett 18 liter is lehet a megtakarítás. Ha tej helyett növényi tejet veszel még többet spórolhatsz. A legnagyobb különbséget húsfogyasztásod csökkentésével érheted el. Ha </a:t>
            </a:r>
            <a:r>
              <a:rPr lang="hu-HU" noProof="0" dirty="0" err="1" smtClean="0"/>
              <a:t>vegaburgert</a:t>
            </a:r>
            <a:r>
              <a:rPr lang="hu-HU" noProof="0" dirty="0" smtClean="0"/>
              <a:t> választasz hagyományos hamburger helyett, akkor 2192 liter is lehet a különbség.</a:t>
            </a:r>
          </a:p>
          <a:p>
            <a:endParaRPr lang="en-US" dirty="0"/>
          </a:p>
        </p:txBody>
      </p:sp>
      <p:sp>
        <p:nvSpPr>
          <p:cNvPr id="4" name="Dia számának helye 3"/>
          <p:cNvSpPr>
            <a:spLocks noGrp="1"/>
          </p:cNvSpPr>
          <p:nvPr>
            <p:ph type="sldNum" sz="quarter" idx="5"/>
          </p:nvPr>
        </p:nvSpPr>
        <p:spPr/>
        <p:txBody>
          <a:bodyPr/>
          <a:lstStyle/>
          <a:p>
            <a:fld id="{A439C964-D21F-480F-998F-3BAB7B08357C}" type="slidenum">
              <a:rPr lang="en-US" smtClean="0"/>
              <a:pPr/>
              <a:t>20</a:t>
            </a:fld>
            <a:endParaRPr lang="en-US"/>
          </a:p>
        </p:txBody>
      </p:sp>
    </p:spTree>
    <p:extLst>
      <p:ext uri="{BB962C8B-B14F-4D97-AF65-F5344CB8AC3E}">
        <p14:creationId xmlns:p14="http://schemas.microsoft.com/office/powerpoint/2010/main" xmlns="" val="36509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Ez egy viszonylag egyszerű dolog, amit mindannyian megtehetünk az éghajlatváltozás elleni küzdelem és a fenntartható jövő biztosítása érdekében: húsfogyasztásunk jelentős csökkentése.</a:t>
            </a:r>
          </a:p>
          <a:p>
            <a:r>
              <a:rPr lang="hu-HU" dirty="0"/>
              <a:t>A növényi étrend nem csak a legjelentősebb dolog, amit a környezet érdekében tehetsz hanem az egészséged érdekeit is szolgálja. Amikor két étel vagy összetevő közül választasz akkor </a:t>
            </a:r>
            <a:r>
              <a:rPr lang="hu-HU" dirty="0" smtClean="0"/>
              <a:t>fontos, globális hatású </a:t>
            </a:r>
            <a:r>
              <a:rPr lang="hu-HU" dirty="0"/>
              <a:t>döntést </a:t>
            </a:r>
            <a:r>
              <a:rPr lang="hu-HU" dirty="0" smtClean="0"/>
              <a:t>hozol. </a:t>
            </a:r>
            <a:r>
              <a:rPr lang="hu-HU" dirty="0"/>
              <a:t>A földhasználattól kezdve a vízellátáson át az üvegházhatást okozó gázok kibocsátásáig az, amit a tányérodra teszel kihat a bolygóra. A növényi alapú étrend sokkal hatékonyabb. A növények fogyasztása - a növényeket fogyasztó állatok fogyasztása helyett - csökkenti az állattenyésztéssel járó óriási környezeti terhelést.</a:t>
            </a:r>
          </a:p>
          <a:p>
            <a:r>
              <a:rPr lang="hu-HU" dirty="0"/>
              <a:t>Hasonlítsuk össze az egyes étrendek kibocsátását! Már a húsfogyasztás jelentős csökkentése sokat számít nem is beszélve a vegetáriánus és </a:t>
            </a:r>
            <a:r>
              <a:rPr lang="hu-HU" dirty="0" err="1"/>
              <a:t>vegán</a:t>
            </a:r>
            <a:r>
              <a:rPr lang="hu-HU" dirty="0"/>
              <a:t> étrendről. Mindegyik diéta esetén fontos ügyelni a változatosságra, mértékre és az arányokra.</a:t>
            </a:r>
          </a:p>
          <a:p>
            <a:r>
              <a:rPr lang="hu-HU" dirty="0"/>
              <a:t>A jobb oldali ábra a marhahús étrendi tulajdonságait veti össze a babfélékével.</a:t>
            </a:r>
          </a:p>
          <a:p>
            <a:endParaRPr lang="en-US" dirty="0"/>
          </a:p>
        </p:txBody>
      </p:sp>
      <p:sp>
        <p:nvSpPr>
          <p:cNvPr id="4" name="Dia számának helye 3"/>
          <p:cNvSpPr>
            <a:spLocks noGrp="1"/>
          </p:cNvSpPr>
          <p:nvPr>
            <p:ph type="sldNum" sz="quarter" idx="5"/>
          </p:nvPr>
        </p:nvSpPr>
        <p:spPr/>
        <p:txBody>
          <a:bodyPr/>
          <a:lstStyle/>
          <a:p>
            <a:fld id="{A439C964-D21F-480F-998F-3BAB7B08357C}" type="slidenum">
              <a:rPr lang="en-US" smtClean="0"/>
              <a:pPr/>
              <a:t>21</a:t>
            </a:fld>
            <a:endParaRPr lang="en-US"/>
          </a:p>
        </p:txBody>
      </p:sp>
    </p:spTree>
    <p:extLst>
      <p:ext uri="{BB962C8B-B14F-4D97-AF65-F5344CB8AC3E}">
        <p14:creationId xmlns:p14="http://schemas.microsoft.com/office/powerpoint/2010/main" xmlns="" val="1956750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Az állandó növekedés hosszú távon nem fenntartható. Ökológiai válságot és az ökoszisztéma összeomlását okozza.</a:t>
            </a:r>
          </a:p>
          <a:p>
            <a:r>
              <a:rPr lang="hu-HU" noProof="0" dirty="0" smtClean="0"/>
              <a:t>Az emberi tevékenység hatására egyre növekszik a biológiai sokféleségre nehezedő nyomás. </a:t>
            </a:r>
          </a:p>
          <a:p>
            <a:r>
              <a:rPr lang="hu-HU" noProof="0" dirty="0" smtClean="0"/>
              <a:t>A földi élet története során mindig is előfordultak kihalások, ugyanakkor az ember megjelenése előtt - leszámítva egyes kihalási periódusokat - a fajok keletkezésének sebessége meghaladta a kihalások sebességét. Manapság viszont a fajok kipusztulási üteme a korábbinak 100-1000-szeresére emelkedett. Jelenleg 1 000 </a:t>
            </a:r>
            <a:r>
              <a:rPr lang="hu-HU" noProof="0" dirty="0" err="1" smtClean="0"/>
              <a:t>000</a:t>
            </a:r>
            <a:r>
              <a:rPr lang="hu-HU" noProof="0" dirty="0" smtClean="0"/>
              <a:t> fajt </a:t>
            </a:r>
            <a:r>
              <a:rPr lang="hu-HU" noProof="0" dirty="0" err="1" smtClean="0"/>
              <a:t>veszélyeztett</a:t>
            </a:r>
            <a:r>
              <a:rPr lang="hu-HU" noProof="0" dirty="0" smtClean="0"/>
              <a:t> kihalás.</a:t>
            </a:r>
            <a:endParaRPr lang="hu-HU" noProof="0" dirty="0"/>
          </a:p>
        </p:txBody>
      </p:sp>
      <p:sp>
        <p:nvSpPr>
          <p:cNvPr id="4" name="Dia számának helye 3"/>
          <p:cNvSpPr>
            <a:spLocks noGrp="1"/>
          </p:cNvSpPr>
          <p:nvPr>
            <p:ph type="sldNum" sz="quarter" idx="5"/>
          </p:nvPr>
        </p:nvSpPr>
        <p:spPr/>
        <p:txBody>
          <a:bodyPr/>
          <a:lstStyle/>
          <a:p>
            <a:fld id="{A439C964-D21F-480F-998F-3BAB7B08357C}" type="slidenum">
              <a:rPr lang="en-US" smtClean="0"/>
              <a:pPr/>
              <a:t>3</a:t>
            </a:fld>
            <a:endParaRPr lang="en-US"/>
          </a:p>
        </p:txBody>
      </p:sp>
    </p:spTree>
    <p:extLst>
      <p:ext uri="{BB962C8B-B14F-4D97-AF65-F5344CB8AC3E}">
        <p14:creationId xmlns:p14="http://schemas.microsoft.com/office/powerpoint/2010/main" xmlns="" val="25148135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A növényi alapú étrend trendi manapság és egyre több követője akad. Párat közülük lehet ti is ismertek!</a:t>
            </a:r>
          </a:p>
          <a:p>
            <a:r>
              <a:rPr lang="hu-HU" noProof="0" dirty="0" smtClean="0"/>
              <a:t>Szeretnél te is csatlakozni ehhez az elit klubhoz?</a:t>
            </a:r>
          </a:p>
          <a:p>
            <a:endParaRPr lang="en-US" dirty="0"/>
          </a:p>
        </p:txBody>
      </p:sp>
      <p:sp>
        <p:nvSpPr>
          <p:cNvPr id="4" name="Dia számának helye 3"/>
          <p:cNvSpPr>
            <a:spLocks noGrp="1"/>
          </p:cNvSpPr>
          <p:nvPr>
            <p:ph type="sldNum" sz="quarter" idx="5"/>
          </p:nvPr>
        </p:nvSpPr>
        <p:spPr/>
        <p:txBody>
          <a:bodyPr/>
          <a:lstStyle/>
          <a:p>
            <a:fld id="{A439C964-D21F-480F-998F-3BAB7B08357C}" type="slidenum">
              <a:rPr lang="en-US" smtClean="0"/>
              <a:pPr/>
              <a:t>22</a:t>
            </a:fld>
            <a:endParaRPr lang="en-US"/>
          </a:p>
        </p:txBody>
      </p:sp>
    </p:spTree>
    <p:extLst>
      <p:ext uri="{BB962C8B-B14F-4D97-AF65-F5344CB8AC3E}">
        <p14:creationId xmlns:p14="http://schemas.microsoft.com/office/powerpoint/2010/main" xmlns="" val="3144514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Az ötlet nem újszerű a történelem során több tudós és híresség volt vegetáriánus és élt húsmentes életet.</a:t>
            </a:r>
            <a:endParaRPr lang="en-US" dirty="0"/>
          </a:p>
        </p:txBody>
      </p:sp>
      <p:sp>
        <p:nvSpPr>
          <p:cNvPr id="4" name="Dia számának helye 3"/>
          <p:cNvSpPr>
            <a:spLocks noGrp="1"/>
          </p:cNvSpPr>
          <p:nvPr>
            <p:ph type="sldNum" sz="quarter" idx="5"/>
          </p:nvPr>
        </p:nvSpPr>
        <p:spPr/>
        <p:txBody>
          <a:bodyPr/>
          <a:lstStyle/>
          <a:p>
            <a:fld id="{A439C964-D21F-480F-998F-3BAB7B08357C}" type="slidenum">
              <a:rPr lang="en-US" smtClean="0"/>
              <a:pPr/>
              <a:t>23</a:t>
            </a:fld>
            <a:endParaRPr lang="en-US"/>
          </a:p>
        </p:txBody>
      </p:sp>
    </p:spTree>
    <p:extLst>
      <p:ext uri="{BB962C8B-B14F-4D97-AF65-F5344CB8AC3E}">
        <p14:creationId xmlns:p14="http://schemas.microsoft.com/office/powerpoint/2010/main" xmlns="" val="24266090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Jane </a:t>
            </a:r>
            <a:r>
              <a:rPr lang="hu-HU" noProof="0" dirty="0" err="1" smtClean="0"/>
              <a:t>Goodall</a:t>
            </a:r>
            <a:r>
              <a:rPr lang="hu-HU" noProof="0" dirty="0" smtClean="0"/>
              <a:t> szerint mindenki számít, minden lépésed, minden döntésed számít! Mindenki képes változtatni a dolgokon. 😊</a:t>
            </a:r>
          </a:p>
          <a:p>
            <a:r>
              <a:rPr lang="hu-HU" noProof="0" dirty="0" smtClean="0"/>
              <a:t>“Minden élelmiszervásárlás szavazás is egyben. Hajlamosak vagyunk azt hinni, hogy a mi egyéni, kis cselekedeteink nem számítanak, hogy egyetlen étkezésen semmi sem múlik. Ám minden fogásnak, minden egyes falatnak saját előélete van, ahogyan termelték vagy nevelték, ahogy betakarították.</a:t>
            </a:r>
          </a:p>
          <a:p>
            <a:r>
              <a:rPr lang="hu-HU" noProof="0" dirty="0" smtClean="0"/>
              <a:t>A vásárlásaink, a szavazataink szabják meg az előttünk álló utat.” Jane </a:t>
            </a:r>
            <a:r>
              <a:rPr lang="hu-HU" noProof="0" dirty="0" err="1" smtClean="0"/>
              <a:t>Goodall</a:t>
            </a:r>
            <a:endParaRPr lang="hu-HU" noProof="0" dirty="0"/>
          </a:p>
        </p:txBody>
      </p:sp>
      <p:sp>
        <p:nvSpPr>
          <p:cNvPr id="4" name="Dia számának helye 3"/>
          <p:cNvSpPr>
            <a:spLocks noGrp="1"/>
          </p:cNvSpPr>
          <p:nvPr>
            <p:ph type="sldNum" sz="quarter" idx="5"/>
          </p:nvPr>
        </p:nvSpPr>
        <p:spPr/>
        <p:txBody>
          <a:bodyPr/>
          <a:lstStyle/>
          <a:p>
            <a:fld id="{A439C964-D21F-480F-998F-3BAB7B08357C}" type="slidenum">
              <a:rPr lang="en-US" smtClean="0"/>
              <a:pPr/>
              <a:t>24</a:t>
            </a:fld>
            <a:endParaRPr lang="en-US"/>
          </a:p>
        </p:txBody>
      </p:sp>
    </p:spTree>
    <p:extLst>
      <p:ext uri="{BB962C8B-B14F-4D97-AF65-F5344CB8AC3E}">
        <p14:creationId xmlns:p14="http://schemas.microsoft.com/office/powerpoint/2010/main" xmlns="" val="2166716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Alapvető szemléletváltásra van szükség. </a:t>
            </a:r>
          </a:p>
          <a:p>
            <a:r>
              <a:rPr lang="hu-HU" noProof="0" dirty="0" smtClean="0"/>
              <a:t>Szükség van a fogyasztásunk csökkentésére, a kibocsátás csökkentésére és át kell térni fenntartható szokásokra.</a:t>
            </a:r>
          </a:p>
          <a:p>
            <a:r>
              <a:rPr lang="hu-HU" noProof="0" dirty="0" smtClean="0"/>
              <a:t>A pazarlás mértéke hatalmas. A megtermelt élelmiszerek egyharmada kárba vész.</a:t>
            </a:r>
            <a:endParaRPr lang="hu-HU" noProof="0" dirty="0"/>
          </a:p>
        </p:txBody>
      </p:sp>
      <p:sp>
        <p:nvSpPr>
          <p:cNvPr id="4" name="Dia számának helye 3"/>
          <p:cNvSpPr>
            <a:spLocks noGrp="1"/>
          </p:cNvSpPr>
          <p:nvPr>
            <p:ph type="sldNum" sz="quarter" idx="5"/>
          </p:nvPr>
        </p:nvSpPr>
        <p:spPr/>
        <p:txBody>
          <a:bodyPr/>
          <a:lstStyle/>
          <a:p>
            <a:fld id="{A439C964-D21F-480F-998F-3BAB7B08357C}" type="slidenum">
              <a:rPr lang="en-US" smtClean="0"/>
              <a:pPr/>
              <a:t>4</a:t>
            </a:fld>
            <a:endParaRPr lang="en-US"/>
          </a:p>
        </p:txBody>
      </p:sp>
    </p:spTree>
    <p:extLst>
      <p:ext uri="{BB962C8B-B14F-4D97-AF65-F5344CB8AC3E}">
        <p14:creationId xmlns:p14="http://schemas.microsoft.com/office/powerpoint/2010/main" xmlns="" val="1556062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Ha a húsveszteségről beszélünk – ahol </a:t>
            </a:r>
            <a:r>
              <a:rPr lang="hu-HU" noProof="0" dirty="0" err="1" smtClean="0"/>
              <a:t>kb</a:t>
            </a:r>
            <a:r>
              <a:rPr lang="hu-HU" noProof="0" dirty="0" smtClean="0"/>
              <a:t> 20% a veszteség, akkor ez évente 75 millió tehénnek felel meg!</a:t>
            </a:r>
          </a:p>
          <a:p>
            <a:r>
              <a:rPr lang="hu-HU" noProof="0" dirty="0" smtClean="0"/>
              <a:t>Zöldségek, gyümölcsök és hal esetén még rosszabb az arány.</a:t>
            </a:r>
          </a:p>
          <a:p>
            <a:endParaRPr lang="en-US" dirty="0"/>
          </a:p>
        </p:txBody>
      </p:sp>
      <p:sp>
        <p:nvSpPr>
          <p:cNvPr id="4" name="Dia számának helye 3"/>
          <p:cNvSpPr>
            <a:spLocks noGrp="1"/>
          </p:cNvSpPr>
          <p:nvPr>
            <p:ph type="sldNum" sz="quarter" idx="5"/>
          </p:nvPr>
        </p:nvSpPr>
        <p:spPr/>
        <p:txBody>
          <a:bodyPr/>
          <a:lstStyle/>
          <a:p>
            <a:fld id="{A439C964-D21F-480F-998F-3BAB7B08357C}" type="slidenum">
              <a:rPr lang="en-US" smtClean="0"/>
              <a:pPr/>
              <a:t>5</a:t>
            </a:fld>
            <a:endParaRPr lang="en-US"/>
          </a:p>
        </p:txBody>
      </p:sp>
    </p:spTree>
    <p:extLst>
      <p:ext uri="{BB962C8B-B14F-4D97-AF65-F5344CB8AC3E}">
        <p14:creationId xmlns:p14="http://schemas.microsoft.com/office/powerpoint/2010/main" xmlns="" val="33039067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Napjainkban a világ népességének 20 %-a él soha nem tapasztalt jólétben, viszont másik 20% még mindig a teljes szegénység körülményei között. Az elmúlt 30 év alatt ez a szakadék kétszeresére növekedett és a tendencia folytatódik. Az ökológiai lábnyom segít az emberi hatás mérésében. Az emberi tevékenységet földterületre </a:t>
            </a:r>
            <a:r>
              <a:rPr lang="hu-HU" noProof="0" dirty="0" err="1" smtClean="0"/>
              <a:t>számojuk</a:t>
            </a:r>
            <a:r>
              <a:rPr lang="hu-HU" noProof="0" dirty="0" smtClean="0"/>
              <a:t> át, kiszámolhatjuk, hogy természeti forrásaink mekkora részét használjuk.</a:t>
            </a:r>
            <a:endParaRPr lang="hu-HU" noProof="0" dirty="0"/>
          </a:p>
        </p:txBody>
      </p:sp>
      <p:sp>
        <p:nvSpPr>
          <p:cNvPr id="4" name="Dia számának helye 3"/>
          <p:cNvSpPr>
            <a:spLocks noGrp="1"/>
          </p:cNvSpPr>
          <p:nvPr>
            <p:ph type="sldNum" sz="quarter" idx="5"/>
          </p:nvPr>
        </p:nvSpPr>
        <p:spPr/>
        <p:txBody>
          <a:bodyPr/>
          <a:lstStyle/>
          <a:p>
            <a:fld id="{A439C964-D21F-480F-998F-3BAB7B08357C}" type="slidenum">
              <a:rPr lang="en-US" smtClean="0"/>
              <a:pPr/>
              <a:t>6</a:t>
            </a:fld>
            <a:endParaRPr lang="en-US"/>
          </a:p>
        </p:txBody>
      </p:sp>
    </p:spTree>
    <p:extLst>
      <p:ext uri="{BB962C8B-B14F-4D97-AF65-F5344CB8AC3E}">
        <p14:creationId xmlns:p14="http://schemas.microsoft.com/office/powerpoint/2010/main" xmlns="" val="4120150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Az ökológiai lábnyom egy olyan mérőszám, ami megmutatja, hogy adott technológiai fejlettség mellett egy emberi társadalomnak milyen mennyiségű földre, vízre és egyéb természeti erőforrásra van szüksége önmaga fenntartásához és a megtermelt hulladék elnyeléséhez. </a:t>
            </a:r>
          </a:p>
          <a:p>
            <a:r>
              <a:rPr lang="hu-HU" dirty="0"/>
              <a:t>Jelenlegi fogyasztásukat tekintve úgy élünk, mintha 1,77 Föld állna rendelkezésünkre (</a:t>
            </a:r>
            <a:r>
              <a:rPr lang="hu-HU" dirty="0" err="1"/>
              <a:t>Mo</a:t>
            </a:r>
            <a:r>
              <a:rPr lang="hu-HU" dirty="0"/>
              <a:t> 2,2).</a:t>
            </a:r>
          </a:p>
          <a:p>
            <a:r>
              <a:rPr lang="hu-HU" dirty="0"/>
              <a:t>Sajnos csak ez az egy bolygónk van.</a:t>
            </a:r>
          </a:p>
          <a:p>
            <a:r>
              <a:rPr lang="hu-HU" dirty="0"/>
              <a:t>A Föld </a:t>
            </a:r>
            <a:r>
              <a:rPr lang="hu-HU" dirty="0" err="1"/>
              <a:t>biokapacitásának</a:t>
            </a:r>
            <a:r>
              <a:rPr lang="hu-HU" dirty="0"/>
              <a:t> (megújuló termőképessége) ilyen mértékű meghaladása csak rövid távon lehetséges. Csak nagyon rövid ideig tehetjük meg, hogy több fát vágunk ki, mint amennyi nő, több halat halászunk, mint amennyit az óceán pótolni tud, és több szenet bocsátunk a légkörbe, mint amennyit az erdők és óceánok fel tudnak szívni. Az ilyen túlhasználat következményei egyértelműek: a halpopulációk összeomlanak, a környezet hanyatlik, a szén-dioxid és egyéb üvegház hatású gázok felhalmozódnak a légkörben és az üvegházhatás felerősödik. </a:t>
            </a:r>
          </a:p>
          <a:p>
            <a:r>
              <a:rPr lang="hu-HU" dirty="0"/>
              <a:t>Amellett, hogy kormányaink és a vállalatok is felelősséggel tartoznak a környezetükért, egyéni és közösségi szinten sokat tehetünk, segíthetünk.</a:t>
            </a:r>
          </a:p>
        </p:txBody>
      </p:sp>
      <p:sp>
        <p:nvSpPr>
          <p:cNvPr id="4" name="Dia számának helye 3"/>
          <p:cNvSpPr>
            <a:spLocks noGrp="1"/>
          </p:cNvSpPr>
          <p:nvPr>
            <p:ph type="sldNum" sz="quarter" idx="5"/>
          </p:nvPr>
        </p:nvSpPr>
        <p:spPr/>
        <p:txBody>
          <a:bodyPr/>
          <a:lstStyle/>
          <a:p>
            <a:fld id="{A439C964-D21F-480F-998F-3BAB7B08357C}" type="slidenum">
              <a:rPr lang="en-US" smtClean="0"/>
              <a:pPr/>
              <a:t>7</a:t>
            </a:fld>
            <a:endParaRPr lang="en-US"/>
          </a:p>
        </p:txBody>
      </p:sp>
    </p:spTree>
    <p:extLst>
      <p:ext uri="{BB962C8B-B14F-4D97-AF65-F5344CB8AC3E}">
        <p14:creationId xmlns:p14="http://schemas.microsoft.com/office/powerpoint/2010/main" xmlns="" val="1312087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Hogy mit tehetünk mi a probléma megoldása érdekében? </a:t>
            </a:r>
          </a:p>
          <a:p>
            <a:r>
              <a:rPr lang="hu-HU" noProof="0" dirty="0" smtClean="0"/>
              <a:t>Alapvető szemléletváltásra van szükség. </a:t>
            </a:r>
          </a:p>
          <a:p>
            <a:r>
              <a:rPr lang="hu-HU" noProof="0" dirty="0" smtClean="0"/>
              <a:t>Szükség van a fogyasztásunk csökkentésére, a kibocsátás csökkentésére és át kell térni fenntartható szokásokra.</a:t>
            </a:r>
          </a:p>
          <a:p>
            <a:r>
              <a:rPr lang="hu-HU" noProof="0" dirty="0" smtClean="0"/>
              <a:t>Csökkentsük ökológiai lábnyomunkat! Vegyük végig, hogy ezt hogyan tudjuk megvalósítani!</a:t>
            </a:r>
          </a:p>
          <a:p>
            <a:endParaRPr lang="en-US" dirty="0"/>
          </a:p>
        </p:txBody>
      </p:sp>
      <p:sp>
        <p:nvSpPr>
          <p:cNvPr id="4" name="Dia számának helye 3"/>
          <p:cNvSpPr>
            <a:spLocks noGrp="1"/>
          </p:cNvSpPr>
          <p:nvPr>
            <p:ph type="sldNum" sz="quarter" idx="5"/>
          </p:nvPr>
        </p:nvSpPr>
        <p:spPr/>
        <p:txBody>
          <a:bodyPr/>
          <a:lstStyle/>
          <a:p>
            <a:fld id="{A439C964-D21F-480F-998F-3BAB7B08357C}" type="slidenum">
              <a:rPr lang="en-US" smtClean="0"/>
              <a:pPr/>
              <a:t>8</a:t>
            </a:fld>
            <a:endParaRPr lang="en-US"/>
          </a:p>
        </p:txBody>
      </p:sp>
    </p:spTree>
    <p:extLst>
      <p:ext uri="{BB962C8B-B14F-4D97-AF65-F5344CB8AC3E}">
        <p14:creationId xmlns:p14="http://schemas.microsoft.com/office/powerpoint/2010/main" xmlns="" val="2410616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noProof="0" dirty="0" smtClean="0"/>
              <a:t>Közlekedés: csökkentsük a repülések, autózások</a:t>
            </a:r>
            <a:r>
              <a:rPr lang="hu-HU" baseline="0" noProof="0" dirty="0" smtClean="0"/>
              <a:t> számát</a:t>
            </a:r>
            <a:r>
              <a:rPr lang="hu-HU" noProof="0" dirty="0" smtClean="0"/>
              <a:t>. Használjuk a tömegközlekedést, vonatozást! Biciklizzünk és gyalogoljunk többet. Nemcsak a légszennyezést és a kibocsátást csökkented így, de egészségedet is javítod.</a:t>
            </a:r>
            <a:endParaRPr lang="hu-HU" noProof="0" dirty="0"/>
          </a:p>
        </p:txBody>
      </p:sp>
      <p:sp>
        <p:nvSpPr>
          <p:cNvPr id="4" name="Dia számának helye 3"/>
          <p:cNvSpPr>
            <a:spLocks noGrp="1"/>
          </p:cNvSpPr>
          <p:nvPr>
            <p:ph type="sldNum" sz="quarter" idx="5"/>
          </p:nvPr>
        </p:nvSpPr>
        <p:spPr/>
        <p:txBody>
          <a:bodyPr/>
          <a:lstStyle/>
          <a:p>
            <a:fld id="{A439C964-D21F-480F-998F-3BAB7B08357C}" type="slidenum">
              <a:rPr lang="en-US" smtClean="0"/>
              <a:pPr/>
              <a:t>9</a:t>
            </a:fld>
            <a:endParaRPr lang="en-US"/>
          </a:p>
        </p:txBody>
      </p:sp>
    </p:spTree>
    <p:extLst>
      <p:ext uri="{BB962C8B-B14F-4D97-AF65-F5344CB8AC3E}">
        <p14:creationId xmlns:p14="http://schemas.microsoft.com/office/powerpoint/2010/main" xmlns="" val="2440986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Fontos összetevője karbonlábnyomunknak épületeink fűtése és szigetelése: energiahatékony, korszerű és fenntartható fűtésrendszer kiépítése javasolt. </a:t>
            </a:r>
          </a:p>
          <a:p>
            <a:r>
              <a:rPr lang="hu-HU" dirty="0"/>
              <a:t>Ne fűtsük túl a lakást. Érdemes lejjebb venni a fűtést. Ha csak 1 fokkal csökkentjük a hőmérsékletet, fűtés számlánk akár tizedével is csökkenhet.</a:t>
            </a:r>
          </a:p>
          <a:p>
            <a:r>
              <a:rPr lang="hu-HU" dirty="0"/>
              <a:t>Áramhasználat: takarékoskodjunk a világítással, kapcsoljuk le a villanyt azokban a helyiségekben amiket nem használunk. Használjunk energiatakarékos </a:t>
            </a:r>
            <a:r>
              <a:rPr lang="hu-HU" dirty="0" smtClean="0"/>
              <a:t>LED-izzókat</a:t>
            </a:r>
            <a:r>
              <a:rPr lang="hu-HU" dirty="0"/>
              <a:t>.</a:t>
            </a:r>
          </a:p>
          <a:p>
            <a:r>
              <a:rPr lang="hu-HU" dirty="0"/>
              <a:t>Húzzuk ki a nem használt készülékeket a konnektorból. A telefonokat addig hagyjuk a töltőn amíg fel nem töltődik, utána vegyük le és húzzuk ki a töltőt is.</a:t>
            </a:r>
          </a:p>
        </p:txBody>
      </p:sp>
      <p:sp>
        <p:nvSpPr>
          <p:cNvPr id="4" name="Dia számának helye 3"/>
          <p:cNvSpPr>
            <a:spLocks noGrp="1"/>
          </p:cNvSpPr>
          <p:nvPr>
            <p:ph type="sldNum" sz="quarter" idx="5"/>
          </p:nvPr>
        </p:nvSpPr>
        <p:spPr/>
        <p:txBody>
          <a:bodyPr/>
          <a:lstStyle/>
          <a:p>
            <a:fld id="{A439C964-D21F-480F-998F-3BAB7B08357C}" type="slidenum">
              <a:rPr lang="en-US" smtClean="0"/>
              <a:pPr/>
              <a:t>10</a:t>
            </a:fld>
            <a:endParaRPr lang="en-US"/>
          </a:p>
        </p:txBody>
      </p:sp>
    </p:spTree>
    <p:extLst>
      <p:ext uri="{BB962C8B-B14F-4D97-AF65-F5344CB8AC3E}">
        <p14:creationId xmlns:p14="http://schemas.microsoft.com/office/powerpoint/2010/main" xmlns="" val="6558660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xmlns="" id="{F833FAB6-424F-476F-B7E8-0E556E4A2C7F}"/>
              </a:ext>
            </a:extLst>
          </p:cNvPr>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endParaRPr lang="en-US"/>
          </a:p>
        </p:txBody>
      </p:sp>
      <p:sp>
        <p:nvSpPr>
          <p:cNvPr id="3" name="Alcím 2">
            <a:extLst>
              <a:ext uri="{FF2B5EF4-FFF2-40B4-BE49-F238E27FC236}">
                <a16:creationId xmlns:a16="http://schemas.microsoft.com/office/drawing/2014/main" xmlns="" id="{06C40F90-8636-4F1A-BC16-A2F75CF5E1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Kattintson ide az alcím mintájának szerkesztéséhez</a:t>
            </a:r>
            <a:endParaRPr lang="en-US"/>
          </a:p>
        </p:txBody>
      </p:sp>
      <p:sp>
        <p:nvSpPr>
          <p:cNvPr id="4" name="Dátum helye 3">
            <a:extLst>
              <a:ext uri="{FF2B5EF4-FFF2-40B4-BE49-F238E27FC236}">
                <a16:creationId xmlns:a16="http://schemas.microsoft.com/office/drawing/2014/main" xmlns="" id="{6253F85C-BF6B-498F-959E-CD24FF8AC3FE}"/>
              </a:ext>
            </a:extLst>
          </p:cNvPr>
          <p:cNvSpPr>
            <a:spLocks noGrp="1"/>
          </p:cNvSpPr>
          <p:nvPr>
            <p:ph type="dt" sz="half" idx="10"/>
          </p:nvPr>
        </p:nvSpPr>
        <p:spPr/>
        <p:txBody>
          <a:bodyPr/>
          <a:lstStyle/>
          <a:p>
            <a:fld id="{BCFDE039-5D67-4739-85DC-4735A531239D}" type="datetimeFigureOut">
              <a:rPr lang="en-US" smtClean="0"/>
              <a:pPr/>
              <a:t>3/17/2021</a:t>
            </a:fld>
            <a:endParaRPr lang="en-US"/>
          </a:p>
        </p:txBody>
      </p:sp>
      <p:sp>
        <p:nvSpPr>
          <p:cNvPr id="5" name="Élőláb helye 4">
            <a:extLst>
              <a:ext uri="{FF2B5EF4-FFF2-40B4-BE49-F238E27FC236}">
                <a16:creationId xmlns:a16="http://schemas.microsoft.com/office/drawing/2014/main" xmlns="" id="{904E95B7-A5CA-4253-A7A7-C568289F5E3F}"/>
              </a:ext>
            </a:extLst>
          </p:cNvPr>
          <p:cNvSpPr>
            <a:spLocks noGrp="1"/>
          </p:cNvSpPr>
          <p:nvPr>
            <p:ph type="ftr" sz="quarter" idx="11"/>
          </p:nvPr>
        </p:nvSpPr>
        <p:spPr/>
        <p:txBody>
          <a:bodyPr/>
          <a:lstStyle/>
          <a:p>
            <a:endParaRPr lang="en-US"/>
          </a:p>
        </p:txBody>
      </p:sp>
      <p:sp>
        <p:nvSpPr>
          <p:cNvPr id="6" name="Dia számának helye 5">
            <a:extLst>
              <a:ext uri="{FF2B5EF4-FFF2-40B4-BE49-F238E27FC236}">
                <a16:creationId xmlns:a16="http://schemas.microsoft.com/office/drawing/2014/main" xmlns="" id="{7486ED05-C9FB-4835-819F-BFA2FBB743C6}"/>
              </a:ext>
            </a:extLst>
          </p:cNvPr>
          <p:cNvSpPr>
            <a:spLocks noGrp="1"/>
          </p:cNvSpPr>
          <p:nvPr>
            <p:ph type="sldNum" sz="quarter" idx="12"/>
          </p:nvPr>
        </p:nvSpPr>
        <p:spPr/>
        <p:txBody>
          <a:bodyPr/>
          <a:lstStyle/>
          <a:p>
            <a:fld id="{3D31F556-D297-49CE-AA4E-DC29D275748B}" type="slidenum">
              <a:rPr lang="en-US" smtClean="0"/>
              <a:pPr/>
              <a:t>‹#›</a:t>
            </a:fld>
            <a:endParaRPr lang="en-US"/>
          </a:p>
        </p:txBody>
      </p:sp>
      <p:pic>
        <p:nvPicPr>
          <p:cNvPr id="8" name="Kép 7">
            <a:extLst>
              <a:ext uri="{FF2B5EF4-FFF2-40B4-BE49-F238E27FC236}">
                <a16:creationId xmlns:a16="http://schemas.microsoft.com/office/drawing/2014/main" xmlns="" id="{6086C28A-6AF3-48EB-8D28-4A820A32613E}"/>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1966807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Címdia">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xmlns="" id="{F833FAB6-424F-476F-B7E8-0E556E4A2C7F}"/>
              </a:ext>
            </a:extLst>
          </p:cNvPr>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endParaRPr lang="en-US"/>
          </a:p>
        </p:txBody>
      </p:sp>
      <p:sp>
        <p:nvSpPr>
          <p:cNvPr id="3" name="Alcím 2">
            <a:extLst>
              <a:ext uri="{FF2B5EF4-FFF2-40B4-BE49-F238E27FC236}">
                <a16:creationId xmlns:a16="http://schemas.microsoft.com/office/drawing/2014/main" xmlns="" id="{06C40F90-8636-4F1A-BC16-A2F75CF5E1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Kattintson ide az alcím mintájának szerkesztéséhez</a:t>
            </a:r>
            <a:endParaRPr lang="en-US"/>
          </a:p>
        </p:txBody>
      </p:sp>
      <p:sp>
        <p:nvSpPr>
          <p:cNvPr id="4" name="Dátum helye 3">
            <a:extLst>
              <a:ext uri="{FF2B5EF4-FFF2-40B4-BE49-F238E27FC236}">
                <a16:creationId xmlns:a16="http://schemas.microsoft.com/office/drawing/2014/main" xmlns="" id="{6253F85C-BF6B-498F-959E-CD24FF8AC3FE}"/>
              </a:ext>
            </a:extLst>
          </p:cNvPr>
          <p:cNvSpPr>
            <a:spLocks noGrp="1"/>
          </p:cNvSpPr>
          <p:nvPr>
            <p:ph type="dt" sz="half" idx="10"/>
          </p:nvPr>
        </p:nvSpPr>
        <p:spPr/>
        <p:txBody>
          <a:bodyPr/>
          <a:lstStyle/>
          <a:p>
            <a:fld id="{BCFDE039-5D67-4739-85DC-4735A531239D}" type="datetimeFigureOut">
              <a:rPr lang="en-US" smtClean="0"/>
              <a:pPr/>
              <a:t>3/17/2021</a:t>
            </a:fld>
            <a:endParaRPr lang="en-US"/>
          </a:p>
        </p:txBody>
      </p:sp>
      <p:sp>
        <p:nvSpPr>
          <p:cNvPr id="5" name="Élőláb helye 4">
            <a:extLst>
              <a:ext uri="{FF2B5EF4-FFF2-40B4-BE49-F238E27FC236}">
                <a16:creationId xmlns:a16="http://schemas.microsoft.com/office/drawing/2014/main" xmlns="" id="{904E95B7-A5CA-4253-A7A7-C568289F5E3F}"/>
              </a:ext>
            </a:extLst>
          </p:cNvPr>
          <p:cNvSpPr>
            <a:spLocks noGrp="1"/>
          </p:cNvSpPr>
          <p:nvPr>
            <p:ph type="ftr" sz="quarter" idx="11"/>
          </p:nvPr>
        </p:nvSpPr>
        <p:spPr/>
        <p:txBody>
          <a:bodyPr/>
          <a:lstStyle/>
          <a:p>
            <a:endParaRPr lang="en-US"/>
          </a:p>
        </p:txBody>
      </p:sp>
      <p:sp>
        <p:nvSpPr>
          <p:cNvPr id="6" name="Dia számának helye 5">
            <a:extLst>
              <a:ext uri="{FF2B5EF4-FFF2-40B4-BE49-F238E27FC236}">
                <a16:creationId xmlns:a16="http://schemas.microsoft.com/office/drawing/2014/main" xmlns="" id="{7486ED05-C9FB-4835-819F-BFA2FBB743C6}"/>
              </a:ext>
            </a:extLst>
          </p:cNvPr>
          <p:cNvSpPr>
            <a:spLocks noGrp="1"/>
          </p:cNvSpPr>
          <p:nvPr>
            <p:ph type="sldNum" sz="quarter" idx="12"/>
          </p:nvPr>
        </p:nvSpPr>
        <p:spPr/>
        <p:txBody>
          <a:bodyPr/>
          <a:lstStyle/>
          <a:p>
            <a:fld id="{3D31F556-D297-49CE-AA4E-DC29D275748B}" type="slidenum">
              <a:rPr lang="en-US" smtClean="0"/>
              <a:pPr/>
              <a:t>‹#›</a:t>
            </a:fld>
            <a:endParaRPr lang="en-US"/>
          </a:p>
        </p:txBody>
      </p:sp>
      <p:pic>
        <p:nvPicPr>
          <p:cNvPr id="8" name="Kép 7">
            <a:extLst>
              <a:ext uri="{FF2B5EF4-FFF2-40B4-BE49-F238E27FC236}">
                <a16:creationId xmlns:a16="http://schemas.microsoft.com/office/drawing/2014/main" xmlns="" id="{6086C28A-6AF3-48EB-8D28-4A820A32613E}"/>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41371870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a:extLst>
              <a:ext uri="{FF2B5EF4-FFF2-40B4-BE49-F238E27FC236}">
                <a16:creationId xmlns:a16="http://schemas.microsoft.com/office/drawing/2014/main" xmlns="" id="{AA7BB9C7-EF53-45DE-A176-7C13C8F597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endParaRPr lang="en-US"/>
          </a:p>
        </p:txBody>
      </p:sp>
      <p:sp>
        <p:nvSpPr>
          <p:cNvPr id="3" name="Szöveg helye 2">
            <a:extLst>
              <a:ext uri="{FF2B5EF4-FFF2-40B4-BE49-F238E27FC236}">
                <a16:creationId xmlns:a16="http://schemas.microsoft.com/office/drawing/2014/main" xmlns="" id="{B6CE8970-4A59-407F-9F3B-960211C183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a:p>
        </p:txBody>
      </p:sp>
      <p:sp>
        <p:nvSpPr>
          <p:cNvPr id="4" name="Dátum helye 3">
            <a:extLst>
              <a:ext uri="{FF2B5EF4-FFF2-40B4-BE49-F238E27FC236}">
                <a16:creationId xmlns:a16="http://schemas.microsoft.com/office/drawing/2014/main" xmlns="" id="{B35EAEFA-4232-440D-9EF3-B886361861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FDE039-5D67-4739-85DC-4735A531239D}" type="datetimeFigureOut">
              <a:rPr lang="en-US" smtClean="0"/>
              <a:pPr/>
              <a:t>3/17/2021</a:t>
            </a:fld>
            <a:endParaRPr lang="en-US"/>
          </a:p>
        </p:txBody>
      </p:sp>
      <p:sp>
        <p:nvSpPr>
          <p:cNvPr id="5" name="Élőláb helye 4">
            <a:extLst>
              <a:ext uri="{FF2B5EF4-FFF2-40B4-BE49-F238E27FC236}">
                <a16:creationId xmlns:a16="http://schemas.microsoft.com/office/drawing/2014/main" xmlns="" id="{99176E05-9524-44EE-9E3F-D52E33A784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Dia számának helye 5">
            <a:extLst>
              <a:ext uri="{FF2B5EF4-FFF2-40B4-BE49-F238E27FC236}">
                <a16:creationId xmlns:a16="http://schemas.microsoft.com/office/drawing/2014/main" xmlns="" id="{C2045036-D471-4398-8CEC-6E9ADA559E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31F556-D297-49CE-AA4E-DC29D275748B}" type="slidenum">
              <a:rPr lang="en-US" smtClean="0"/>
              <a:pPr/>
              <a:t>‹#›</a:t>
            </a:fld>
            <a:endParaRPr lang="en-US"/>
          </a:p>
        </p:txBody>
      </p:sp>
      <p:pic>
        <p:nvPicPr>
          <p:cNvPr id="8" name="Kép 7">
            <a:extLst>
              <a:ext uri="{FF2B5EF4-FFF2-40B4-BE49-F238E27FC236}">
                <a16:creationId xmlns:a16="http://schemas.microsoft.com/office/drawing/2014/main" xmlns="" id="{036C7422-D686-4206-86FA-913B857C6047}"/>
              </a:ext>
            </a:extLst>
          </p:cNvPr>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128794508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xmlns="" id="{800A44EB-B734-4E26-98A9-59DA5FF0E532}"/>
              </a:ext>
            </a:extLst>
          </p:cNvPr>
          <p:cNvSpPr>
            <a:spLocks noGrp="1"/>
          </p:cNvSpPr>
          <p:nvPr>
            <p:ph type="ctrTitle"/>
          </p:nvPr>
        </p:nvSpPr>
        <p:spPr/>
        <p:txBody>
          <a:bodyPr/>
          <a:lstStyle/>
          <a:p>
            <a:endParaRPr lang="en-US"/>
          </a:p>
        </p:txBody>
      </p:sp>
      <p:sp>
        <p:nvSpPr>
          <p:cNvPr id="3" name="Alcím 2">
            <a:extLst>
              <a:ext uri="{FF2B5EF4-FFF2-40B4-BE49-F238E27FC236}">
                <a16:creationId xmlns:a16="http://schemas.microsoft.com/office/drawing/2014/main" xmlns="" id="{7976B3EC-3A97-4D77-9A28-743EA09F8D95}"/>
              </a:ext>
            </a:extLst>
          </p:cNvPr>
          <p:cNvSpPr>
            <a:spLocks noGrp="1"/>
          </p:cNvSpPr>
          <p:nvPr>
            <p:ph type="subTitle" idx="1"/>
          </p:nvPr>
        </p:nvSpPr>
        <p:spPr/>
        <p:txBody>
          <a:bodyPr/>
          <a:lstStyle/>
          <a:p>
            <a:endParaRPr lang="en-US"/>
          </a:p>
        </p:txBody>
      </p:sp>
      <p:pic>
        <p:nvPicPr>
          <p:cNvPr id="8" name="Kép 7">
            <a:extLst>
              <a:ext uri="{FF2B5EF4-FFF2-40B4-BE49-F238E27FC236}">
                <a16:creationId xmlns:a16="http://schemas.microsoft.com/office/drawing/2014/main" xmlns="" id="{C63C8C78-8EF8-4697-92C1-2EE9F69D8908}"/>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9" name="Kép 8">
            <a:extLst>
              <a:ext uri="{FF2B5EF4-FFF2-40B4-BE49-F238E27FC236}">
                <a16:creationId xmlns:a16="http://schemas.microsoft.com/office/drawing/2014/main" xmlns="" id="{C1207F48-37B8-4CB5-87A5-11B53E4F18AA}"/>
              </a:ext>
            </a:extLst>
          </p:cNvPr>
          <p:cNvPicPr>
            <a:picLocks noChangeAspect="1"/>
          </p:cNvPicPr>
          <p:nvPr/>
        </p:nvPicPr>
        <p:blipFill>
          <a:blip r:embed="rId3" cstate="print"/>
          <a:stretch>
            <a:fillRect/>
          </a:stretch>
        </p:blipFill>
        <p:spPr>
          <a:xfrm>
            <a:off x="3432313" y="1262270"/>
            <a:ext cx="5455478" cy="4091608"/>
          </a:xfrm>
          <a:prstGeom prst="rect">
            <a:avLst/>
          </a:prstGeom>
        </p:spPr>
      </p:pic>
    </p:spTree>
    <p:extLst>
      <p:ext uri="{BB962C8B-B14F-4D97-AF65-F5344CB8AC3E}">
        <p14:creationId xmlns:p14="http://schemas.microsoft.com/office/powerpoint/2010/main" xmlns="" val="1246102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zövegdoboz 4">
            <a:extLst>
              <a:ext uri="{FF2B5EF4-FFF2-40B4-BE49-F238E27FC236}">
                <a16:creationId xmlns:a16="http://schemas.microsoft.com/office/drawing/2014/main" xmlns="" id="{BA1E4952-A65C-4BB0-9D07-8898B50EE4F9}"/>
              </a:ext>
            </a:extLst>
          </p:cNvPr>
          <p:cNvSpPr txBox="1"/>
          <p:nvPr/>
        </p:nvSpPr>
        <p:spPr>
          <a:xfrm>
            <a:off x="2133599" y="189929"/>
            <a:ext cx="7381461"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energia</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6" name="Kép 5">
            <a:extLst>
              <a:ext uri="{FF2B5EF4-FFF2-40B4-BE49-F238E27FC236}">
                <a16:creationId xmlns:a16="http://schemas.microsoft.com/office/drawing/2014/main" xmlns="" id="{D92D057B-4E62-4F1C-A92A-213A37A84848}"/>
              </a:ext>
            </a:extLst>
          </p:cNvPr>
          <p:cNvPicPr>
            <a:picLocks noChangeAspect="1"/>
          </p:cNvPicPr>
          <p:nvPr/>
        </p:nvPicPr>
        <p:blipFill>
          <a:blip r:embed="rId3" cstate="print"/>
          <a:stretch>
            <a:fillRect/>
          </a:stretch>
        </p:blipFill>
        <p:spPr>
          <a:xfrm>
            <a:off x="1201940" y="781458"/>
            <a:ext cx="4125434" cy="2330326"/>
          </a:xfrm>
          <a:prstGeom prst="rect">
            <a:avLst/>
          </a:prstGeom>
        </p:spPr>
      </p:pic>
      <p:pic>
        <p:nvPicPr>
          <p:cNvPr id="7" name="Kép 6">
            <a:extLst>
              <a:ext uri="{FF2B5EF4-FFF2-40B4-BE49-F238E27FC236}">
                <a16:creationId xmlns:a16="http://schemas.microsoft.com/office/drawing/2014/main" xmlns="" id="{9072D636-64FE-4C86-8022-5FC4E2C2D993}"/>
              </a:ext>
            </a:extLst>
          </p:cNvPr>
          <p:cNvPicPr>
            <a:picLocks noChangeAspect="1"/>
          </p:cNvPicPr>
          <p:nvPr/>
        </p:nvPicPr>
        <p:blipFill>
          <a:blip r:embed="rId4" cstate="print"/>
          <a:stretch>
            <a:fillRect/>
          </a:stretch>
        </p:blipFill>
        <p:spPr>
          <a:xfrm>
            <a:off x="1537866" y="3108776"/>
            <a:ext cx="3158026" cy="2073247"/>
          </a:xfrm>
          <a:prstGeom prst="rect">
            <a:avLst/>
          </a:prstGeom>
        </p:spPr>
      </p:pic>
      <p:pic>
        <p:nvPicPr>
          <p:cNvPr id="8" name="Kép 7">
            <a:extLst>
              <a:ext uri="{FF2B5EF4-FFF2-40B4-BE49-F238E27FC236}">
                <a16:creationId xmlns:a16="http://schemas.microsoft.com/office/drawing/2014/main" xmlns="" id="{523A0EE2-5FAD-43B7-90CB-B44D1156C992}"/>
              </a:ext>
            </a:extLst>
          </p:cNvPr>
          <p:cNvPicPr>
            <a:picLocks noChangeAspect="1"/>
          </p:cNvPicPr>
          <p:nvPr/>
        </p:nvPicPr>
        <p:blipFill>
          <a:blip r:embed="rId5" cstate="print"/>
          <a:stretch>
            <a:fillRect/>
          </a:stretch>
        </p:blipFill>
        <p:spPr>
          <a:xfrm>
            <a:off x="6983898" y="739360"/>
            <a:ext cx="2358883" cy="2358883"/>
          </a:xfrm>
          <a:prstGeom prst="rect">
            <a:avLst/>
          </a:prstGeom>
        </p:spPr>
      </p:pic>
      <p:pic>
        <p:nvPicPr>
          <p:cNvPr id="9" name="Kép 8">
            <a:extLst>
              <a:ext uri="{FF2B5EF4-FFF2-40B4-BE49-F238E27FC236}">
                <a16:creationId xmlns:a16="http://schemas.microsoft.com/office/drawing/2014/main" xmlns="" id="{ABF67A15-E2CF-42C4-893E-7CE3A895043B}"/>
              </a:ext>
            </a:extLst>
          </p:cNvPr>
          <p:cNvPicPr>
            <a:picLocks noChangeAspect="1"/>
          </p:cNvPicPr>
          <p:nvPr/>
        </p:nvPicPr>
        <p:blipFill>
          <a:blip r:embed="rId6" cstate="print"/>
          <a:stretch>
            <a:fillRect/>
          </a:stretch>
        </p:blipFill>
        <p:spPr>
          <a:xfrm>
            <a:off x="6659609" y="3094964"/>
            <a:ext cx="3158027" cy="2100872"/>
          </a:xfrm>
          <a:prstGeom prst="rect">
            <a:avLst/>
          </a:prstGeom>
        </p:spPr>
      </p:pic>
    </p:spTree>
    <p:extLst>
      <p:ext uri="{BB962C8B-B14F-4D97-AF65-F5344CB8AC3E}">
        <p14:creationId xmlns:p14="http://schemas.microsoft.com/office/powerpoint/2010/main" xmlns="" val="170923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zövegdoboz 6">
            <a:extLst>
              <a:ext uri="{FF2B5EF4-FFF2-40B4-BE49-F238E27FC236}">
                <a16:creationId xmlns:a16="http://schemas.microsoft.com/office/drawing/2014/main" xmlns="" id="{5F96DD34-D5E0-4D64-81AB-F76AF8BCE4D9}"/>
              </a:ext>
            </a:extLst>
          </p:cNvPr>
          <p:cNvSpPr txBox="1"/>
          <p:nvPr/>
        </p:nvSpPr>
        <p:spPr>
          <a:xfrm>
            <a:off x="225287" y="369636"/>
            <a:ext cx="10257183"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hulladékkezelés</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8" name="Kép 7">
            <a:extLst>
              <a:ext uri="{FF2B5EF4-FFF2-40B4-BE49-F238E27FC236}">
                <a16:creationId xmlns:a16="http://schemas.microsoft.com/office/drawing/2014/main" xmlns="" id="{F1543E8C-45F4-4185-8348-161049D0C773}"/>
              </a:ext>
            </a:extLst>
          </p:cNvPr>
          <p:cNvPicPr>
            <a:picLocks noChangeAspect="1"/>
          </p:cNvPicPr>
          <p:nvPr/>
        </p:nvPicPr>
        <p:blipFill>
          <a:blip r:embed="rId3" cstate="print"/>
          <a:stretch>
            <a:fillRect/>
          </a:stretch>
        </p:blipFill>
        <p:spPr>
          <a:xfrm>
            <a:off x="2955236" y="960567"/>
            <a:ext cx="5779824" cy="4342329"/>
          </a:xfrm>
          <a:prstGeom prst="rect">
            <a:avLst/>
          </a:prstGeom>
        </p:spPr>
      </p:pic>
    </p:spTree>
    <p:extLst>
      <p:ext uri="{BB962C8B-B14F-4D97-AF65-F5344CB8AC3E}">
        <p14:creationId xmlns:p14="http://schemas.microsoft.com/office/powerpoint/2010/main" xmlns="" val="1046568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zövegdoboz 4">
            <a:extLst>
              <a:ext uri="{FF2B5EF4-FFF2-40B4-BE49-F238E27FC236}">
                <a16:creationId xmlns:a16="http://schemas.microsoft.com/office/drawing/2014/main" xmlns="" id="{703C0201-B496-4D22-9A06-C06155B9313C}"/>
              </a:ext>
            </a:extLst>
          </p:cNvPr>
          <p:cNvSpPr txBox="1"/>
          <p:nvPr/>
        </p:nvSpPr>
        <p:spPr>
          <a:xfrm>
            <a:off x="-265044" y="290122"/>
            <a:ext cx="10548731"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hulladék csökkentés</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6" name="Kép 5">
            <a:extLst>
              <a:ext uri="{FF2B5EF4-FFF2-40B4-BE49-F238E27FC236}">
                <a16:creationId xmlns:a16="http://schemas.microsoft.com/office/drawing/2014/main" xmlns="" id="{68954562-E784-4E71-BC47-AAF3489AE0CE}"/>
              </a:ext>
            </a:extLst>
          </p:cNvPr>
          <p:cNvPicPr>
            <a:picLocks noChangeAspect="1"/>
          </p:cNvPicPr>
          <p:nvPr/>
        </p:nvPicPr>
        <p:blipFill>
          <a:blip r:embed="rId3" cstate="print"/>
          <a:stretch>
            <a:fillRect/>
          </a:stretch>
        </p:blipFill>
        <p:spPr>
          <a:xfrm>
            <a:off x="4431035" y="1013078"/>
            <a:ext cx="5247860" cy="2119643"/>
          </a:xfrm>
          <a:prstGeom prst="rect">
            <a:avLst/>
          </a:prstGeom>
        </p:spPr>
      </p:pic>
      <p:pic>
        <p:nvPicPr>
          <p:cNvPr id="7" name="Kép 6">
            <a:extLst>
              <a:ext uri="{FF2B5EF4-FFF2-40B4-BE49-F238E27FC236}">
                <a16:creationId xmlns:a16="http://schemas.microsoft.com/office/drawing/2014/main" xmlns="" id="{A2BA3267-501C-46B0-BB89-9B02161130F5}"/>
              </a:ext>
            </a:extLst>
          </p:cNvPr>
          <p:cNvPicPr>
            <a:picLocks noChangeAspect="1"/>
          </p:cNvPicPr>
          <p:nvPr/>
        </p:nvPicPr>
        <p:blipFill>
          <a:blip r:embed="rId4" cstate="print"/>
          <a:stretch>
            <a:fillRect/>
          </a:stretch>
        </p:blipFill>
        <p:spPr>
          <a:xfrm>
            <a:off x="6554090" y="3132721"/>
            <a:ext cx="4345269" cy="2119643"/>
          </a:xfrm>
          <a:prstGeom prst="rect">
            <a:avLst/>
          </a:prstGeom>
        </p:spPr>
      </p:pic>
      <p:pic>
        <p:nvPicPr>
          <p:cNvPr id="8" name="Kép 7">
            <a:extLst>
              <a:ext uri="{FF2B5EF4-FFF2-40B4-BE49-F238E27FC236}">
                <a16:creationId xmlns:a16="http://schemas.microsoft.com/office/drawing/2014/main" xmlns="" id="{82D682BB-5C3D-43DB-81FA-0DEA693F6AAB}"/>
              </a:ext>
            </a:extLst>
          </p:cNvPr>
          <p:cNvPicPr>
            <a:picLocks noChangeAspect="1"/>
          </p:cNvPicPr>
          <p:nvPr/>
        </p:nvPicPr>
        <p:blipFill>
          <a:blip r:embed="rId5" cstate="print"/>
          <a:stretch>
            <a:fillRect/>
          </a:stretch>
        </p:blipFill>
        <p:spPr>
          <a:xfrm>
            <a:off x="335527" y="1338470"/>
            <a:ext cx="2526943" cy="3360640"/>
          </a:xfrm>
          <a:prstGeom prst="rect">
            <a:avLst/>
          </a:prstGeom>
        </p:spPr>
      </p:pic>
      <p:pic>
        <p:nvPicPr>
          <p:cNvPr id="9" name="Picture 2">
            <a:extLst>
              <a:ext uri="{FF2B5EF4-FFF2-40B4-BE49-F238E27FC236}">
                <a16:creationId xmlns:a16="http://schemas.microsoft.com/office/drawing/2014/main" xmlns="" id="{5E0A524B-6E29-4AF9-96CE-8ABA771B0166}"/>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018056" y="3269935"/>
            <a:ext cx="3077944" cy="20570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87060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ép 4">
            <a:extLst>
              <a:ext uri="{FF2B5EF4-FFF2-40B4-BE49-F238E27FC236}">
                <a16:creationId xmlns:a16="http://schemas.microsoft.com/office/drawing/2014/main" xmlns="" id="{2DC98A65-77B0-42D5-B96D-9944B6A1D1DB}"/>
              </a:ext>
            </a:extLst>
          </p:cNvPr>
          <p:cNvPicPr>
            <a:picLocks noChangeAspect="1"/>
          </p:cNvPicPr>
          <p:nvPr/>
        </p:nvPicPr>
        <p:blipFill>
          <a:blip r:embed="rId3" cstate="print"/>
          <a:stretch>
            <a:fillRect/>
          </a:stretch>
        </p:blipFill>
        <p:spPr>
          <a:xfrm>
            <a:off x="0" y="190922"/>
            <a:ext cx="10095851" cy="963251"/>
          </a:xfrm>
          <a:prstGeom prst="rect">
            <a:avLst/>
          </a:prstGeom>
        </p:spPr>
      </p:pic>
      <p:pic>
        <p:nvPicPr>
          <p:cNvPr id="6" name="Kép 5">
            <a:extLst>
              <a:ext uri="{FF2B5EF4-FFF2-40B4-BE49-F238E27FC236}">
                <a16:creationId xmlns:a16="http://schemas.microsoft.com/office/drawing/2014/main" xmlns="" id="{5DAE515A-53ED-4296-B333-790BE57D2FF2}"/>
              </a:ext>
            </a:extLst>
          </p:cNvPr>
          <p:cNvPicPr>
            <a:picLocks noChangeAspect="1"/>
          </p:cNvPicPr>
          <p:nvPr/>
        </p:nvPicPr>
        <p:blipFill>
          <a:blip r:embed="rId4" cstate="print"/>
          <a:stretch>
            <a:fillRect/>
          </a:stretch>
        </p:blipFill>
        <p:spPr>
          <a:xfrm>
            <a:off x="1446657" y="1052929"/>
            <a:ext cx="7983207" cy="4181680"/>
          </a:xfrm>
          <a:prstGeom prst="rect">
            <a:avLst/>
          </a:prstGeom>
        </p:spPr>
      </p:pic>
    </p:spTree>
    <p:extLst>
      <p:ext uri="{BB962C8B-B14F-4D97-AF65-F5344CB8AC3E}">
        <p14:creationId xmlns:p14="http://schemas.microsoft.com/office/powerpoint/2010/main" xmlns="" val="14478207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ép 4">
            <a:extLst>
              <a:ext uri="{FF2B5EF4-FFF2-40B4-BE49-F238E27FC236}">
                <a16:creationId xmlns:a16="http://schemas.microsoft.com/office/drawing/2014/main" xmlns="" id="{C61F9BA7-9095-436F-B755-317221671BEB}"/>
              </a:ext>
            </a:extLst>
          </p:cNvPr>
          <p:cNvPicPr>
            <a:picLocks noChangeAspect="1"/>
          </p:cNvPicPr>
          <p:nvPr/>
        </p:nvPicPr>
        <p:blipFill>
          <a:blip r:embed="rId3" cstate="print"/>
          <a:stretch>
            <a:fillRect/>
          </a:stretch>
        </p:blipFill>
        <p:spPr>
          <a:xfrm>
            <a:off x="1502964" y="354830"/>
            <a:ext cx="8364437" cy="1457070"/>
          </a:xfrm>
          <a:prstGeom prst="rect">
            <a:avLst/>
          </a:prstGeom>
        </p:spPr>
      </p:pic>
      <p:pic>
        <p:nvPicPr>
          <p:cNvPr id="6" name="Kép 5">
            <a:extLst>
              <a:ext uri="{FF2B5EF4-FFF2-40B4-BE49-F238E27FC236}">
                <a16:creationId xmlns:a16="http://schemas.microsoft.com/office/drawing/2014/main" xmlns="" id="{91541E24-BB85-4161-8B09-ED71A78BCDC7}"/>
              </a:ext>
            </a:extLst>
          </p:cNvPr>
          <p:cNvPicPr>
            <a:picLocks noChangeAspect="1"/>
          </p:cNvPicPr>
          <p:nvPr/>
        </p:nvPicPr>
        <p:blipFill>
          <a:blip r:embed="rId4" cstate="print"/>
          <a:stretch>
            <a:fillRect/>
          </a:stretch>
        </p:blipFill>
        <p:spPr>
          <a:xfrm>
            <a:off x="481544" y="2212408"/>
            <a:ext cx="10982059" cy="2782272"/>
          </a:xfrm>
          <a:prstGeom prst="rect">
            <a:avLst/>
          </a:prstGeom>
        </p:spPr>
      </p:pic>
      <p:sp>
        <p:nvSpPr>
          <p:cNvPr id="4" name="Szövegdoboz 3"/>
          <p:cNvSpPr txBox="1"/>
          <p:nvPr/>
        </p:nvSpPr>
        <p:spPr>
          <a:xfrm rot="21286050">
            <a:off x="1134415" y="2772588"/>
            <a:ext cx="957943" cy="954107"/>
          </a:xfrm>
          <a:prstGeom prst="rect">
            <a:avLst/>
          </a:prstGeom>
          <a:solidFill>
            <a:schemeClr val="accent2"/>
          </a:solidFill>
        </p:spPr>
        <p:txBody>
          <a:bodyPr wrap="square" rtlCol="0">
            <a:spAutoFit/>
          </a:bodyPr>
          <a:lstStyle/>
          <a:p>
            <a:endParaRPr lang="hu-HU" sz="1400" dirty="0" smtClean="0"/>
          </a:p>
          <a:p>
            <a:endParaRPr lang="hu-HU" sz="1400" dirty="0" smtClean="0"/>
          </a:p>
          <a:p>
            <a:endParaRPr lang="hu-HU" sz="1400" dirty="0" smtClean="0"/>
          </a:p>
          <a:p>
            <a:endParaRPr lang="hu-HU" sz="1400" dirty="0"/>
          </a:p>
        </p:txBody>
      </p:sp>
      <p:sp>
        <p:nvSpPr>
          <p:cNvPr id="7" name="Szövegdoboz 6"/>
          <p:cNvSpPr txBox="1"/>
          <p:nvPr/>
        </p:nvSpPr>
        <p:spPr>
          <a:xfrm>
            <a:off x="9903532" y="3290128"/>
            <a:ext cx="1025725" cy="400110"/>
          </a:xfrm>
          <a:prstGeom prst="rect">
            <a:avLst/>
          </a:prstGeom>
          <a:solidFill>
            <a:schemeClr val="bg1"/>
          </a:solidFill>
        </p:spPr>
        <p:txBody>
          <a:bodyPr wrap="square" rtlCol="0">
            <a:spAutoFit/>
          </a:bodyPr>
          <a:lstStyle/>
          <a:p>
            <a:endParaRPr lang="hu-HU" sz="500" dirty="0" smtClean="0"/>
          </a:p>
          <a:p>
            <a:endParaRPr lang="hu-HU" sz="500" dirty="0" smtClean="0"/>
          </a:p>
          <a:p>
            <a:endParaRPr lang="hu-HU" sz="500" dirty="0" smtClean="0"/>
          </a:p>
          <a:p>
            <a:endParaRPr lang="hu-HU" sz="500" dirty="0"/>
          </a:p>
        </p:txBody>
      </p:sp>
    </p:spTree>
    <p:extLst>
      <p:ext uri="{BB962C8B-B14F-4D97-AF65-F5344CB8AC3E}">
        <p14:creationId xmlns:p14="http://schemas.microsoft.com/office/powerpoint/2010/main" xmlns="" val="1994885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zövegdoboz 6">
            <a:extLst>
              <a:ext uri="{FF2B5EF4-FFF2-40B4-BE49-F238E27FC236}">
                <a16:creationId xmlns:a16="http://schemas.microsoft.com/office/drawing/2014/main" xmlns="" id="{A301712B-51B5-463B-A055-426ECA56C9FE}"/>
              </a:ext>
            </a:extLst>
          </p:cNvPr>
          <p:cNvSpPr txBox="1"/>
          <p:nvPr/>
        </p:nvSpPr>
        <p:spPr>
          <a:xfrm>
            <a:off x="1211494" y="226354"/>
            <a:ext cx="7593496" cy="10895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élelmiszerpazarlás csökkentése</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8" name="Kép 7">
            <a:extLst>
              <a:ext uri="{FF2B5EF4-FFF2-40B4-BE49-F238E27FC236}">
                <a16:creationId xmlns:a16="http://schemas.microsoft.com/office/drawing/2014/main" xmlns="" id="{EE07656A-BA07-4F3A-8D8A-E1B7BCA26525}"/>
              </a:ext>
            </a:extLst>
          </p:cNvPr>
          <p:cNvPicPr>
            <a:picLocks noChangeAspect="1"/>
          </p:cNvPicPr>
          <p:nvPr/>
        </p:nvPicPr>
        <p:blipFill>
          <a:blip r:embed="rId3" cstate="print"/>
          <a:stretch>
            <a:fillRect/>
          </a:stretch>
        </p:blipFill>
        <p:spPr>
          <a:xfrm>
            <a:off x="914401" y="1315883"/>
            <a:ext cx="8800817" cy="3931978"/>
          </a:xfrm>
          <a:prstGeom prst="rect">
            <a:avLst/>
          </a:prstGeom>
        </p:spPr>
      </p:pic>
    </p:spTree>
    <p:extLst>
      <p:ext uri="{BB962C8B-B14F-4D97-AF65-F5344CB8AC3E}">
        <p14:creationId xmlns:p14="http://schemas.microsoft.com/office/powerpoint/2010/main" xmlns="" val="1173217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a:extLst>
              <a:ext uri="{FF2B5EF4-FFF2-40B4-BE49-F238E27FC236}">
                <a16:creationId xmlns:a16="http://schemas.microsoft.com/office/drawing/2014/main" xmlns="" id="{072C7568-920F-456E-9479-E480CA8E8AE1}"/>
              </a:ext>
            </a:extLst>
          </p:cNvPr>
          <p:cNvPicPr>
            <a:picLocks noChangeAspect="1"/>
          </p:cNvPicPr>
          <p:nvPr/>
        </p:nvPicPr>
        <p:blipFill>
          <a:blip r:embed="rId3" cstate="print"/>
          <a:stretch>
            <a:fillRect/>
          </a:stretch>
        </p:blipFill>
        <p:spPr>
          <a:xfrm>
            <a:off x="283970" y="132521"/>
            <a:ext cx="3774841" cy="5340627"/>
          </a:xfrm>
          <a:prstGeom prst="rect">
            <a:avLst/>
          </a:prstGeom>
        </p:spPr>
      </p:pic>
      <p:sp>
        <p:nvSpPr>
          <p:cNvPr id="8" name="Szövegdoboz 7">
            <a:extLst>
              <a:ext uri="{FF2B5EF4-FFF2-40B4-BE49-F238E27FC236}">
                <a16:creationId xmlns:a16="http://schemas.microsoft.com/office/drawing/2014/main" xmlns="" id="{3BBBD230-33C3-4A4C-8F0B-0BDFB9C96853}"/>
              </a:ext>
            </a:extLst>
          </p:cNvPr>
          <p:cNvSpPr txBox="1"/>
          <p:nvPr/>
        </p:nvSpPr>
        <p:spPr>
          <a:xfrm>
            <a:off x="3644348" y="132521"/>
            <a:ext cx="6096000" cy="1588127"/>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élelmiszerpazarlás csökkentése</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9" name="Kép 8">
            <a:extLst>
              <a:ext uri="{FF2B5EF4-FFF2-40B4-BE49-F238E27FC236}">
                <a16:creationId xmlns:a16="http://schemas.microsoft.com/office/drawing/2014/main" xmlns="" id="{029BA608-C9C3-4CE6-863B-FA8CCFB73037}"/>
              </a:ext>
            </a:extLst>
          </p:cNvPr>
          <p:cNvPicPr>
            <a:picLocks noChangeAspect="1"/>
          </p:cNvPicPr>
          <p:nvPr/>
        </p:nvPicPr>
        <p:blipFill>
          <a:blip r:embed="rId4" cstate="print"/>
          <a:stretch>
            <a:fillRect/>
          </a:stretch>
        </p:blipFill>
        <p:spPr>
          <a:xfrm>
            <a:off x="4247786" y="2322930"/>
            <a:ext cx="4326357" cy="2814423"/>
          </a:xfrm>
          <a:prstGeom prst="rect">
            <a:avLst/>
          </a:prstGeom>
        </p:spPr>
      </p:pic>
      <p:pic>
        <p:nvPicPr>
          <p:cNvPr id="10" name="Kép 9">
            <a:extLst>
              <a:ext uri="{FF2B5EF4-FFF2-40B4-BE49-F238E27FC236}">
                <a16:creationId xmlns:a16="http://schemas.microsoft.com/office/drawing/2014/main" xmlns="" id="{941B4A2F-A079-43A7-8679-3F3495586D5C}"/>
              </a:ext>
            </a:extLst>
          </p:cNvPr>
          <p:cNvPicPr>
            <a:picLocks noChangeAspect="1"/>
          </p:cNvPicPr>
          <p:nvPr/>
        </p:nvPicPr>
        <p:blipFill>
          <a:blip r:embed="rId5" cstate="print"/>
          <a:stretch>
            <a:fillRect/>
          </a:stretch>
        </p:blipFill>
        <p:spPr>
          <a:xfrm>
            <a:off x="8570700" y="2492021"/>
            <a:ext cx="3337330" cy="1873958"/>
          </a:xfrm>
          <a:prstGeom prst="rect">
            <a:avLst/>
          </a:prstGeom>
        </p:spPr>
      </p:pic>
    </p:spTree>
    <p:extLst>
      <p:ext uri="{BB962C8B-B14F-4D97-AF65-F5344CB8AC3E}">
        <p14:creationId xmlns:p14="http://schemas.microsoft.com/office/powerpoint/2010/main" xmlns="" val="19033226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zövegdoboz 6">
            <a:extLst>
              <a:ext uri="{FF2B5EF4-FFF2-40B4-BE49-F238E27FC236}">
                <a16:creationId xmlns:a16="http://schemas.microsoft.com/office/drawing/2014/main" xmlns="" id="{10840387-5DDF-4CFD-A75B-1087AD795517}"/>
              </a:ext>
            </a:extLst>
          </p:cNvPr>
          <p:cNvSpPr txBox="1"/>
          <p:nvPr/>
        </p:nvSpPr>
        <p:spPr>
          <a:xfrm>
            <a:off x="2319130" y="157601"/>
            <a:ext cx="6096000" cy="10895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fenntartható kereskedelem</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8" name="Kép 7">
            <a:extLst>
              <a:ext uri="{FF2B5EF4-FFF2-40B4-BE49-F238E27FC236}">
                <a16:creationId xmlns:a16="http://schemas.microsoft.com/office/drawing/2014/main" xmlns="" id="{02245437-B3B3-4C41-89E7-4F675565CC37}"/>
              </a:ext>
            </a:extLst>
          </p:cNvPr>
          <p:cNvPicPr>
            <a:picLocks noChangeAspect="1"/>
          </p:cNvPicPr>
          <p:nvPr/>
        </p:nvPicPr>
        <p:blipFill>
          <a:blip r:embed="rId3" cstate="print"/>
          <a:stretch>
            <a:fillRect/>
          </a:stretch>
        </p:blipFill>
        <p:spPr>
          <a:xfrm>
            <a:off x="388934" y="1397775"/>
            <a:ext cx="3849987" cy="3974881"/>
          </a:xfrm>
          <a:prstGeom prst="rect">
            <a:avLst/>
          </a:prstGeom>
        </p:spPr>
      </p:pic>
      <p:pic>
        <p:nvPicPr>
          <p:cNvPr id="9" name="Kép 8">
            <a:extLst>
              <a:ext uri="{FF2B5EF4-FFF2-40B4-BE49-F238E27FC236}">
                <a16:creationId xmlns:a16="http://schemas.microsoft.com/office/drawing/2014/main" xmlns="" id="{721D01C0-991E-4EA1-BA35-2F89AEE411AF}"/>
              </a:ext>
            </a:extLst>
          </p:cNvPr>
          <p:cNvPicPr>
            <a:picLocks noChangeAspect="1"/>
          </p:cNvPicPr>
          <p:nvPr/>
        </p:nvPicPr>
        <p:blipFill>
          <a:blip r:embed="rId4" cstate="print"/>
          <a:stretch>
            <a:fillRect/>
          </a:stretch>
        </p:blipFill>
        <p:spPr>
          <a:xfrm>
            <a:off x="7388294" y="2333592"/>
            <a:ext cx="4267200" cy="2631532"/>
          </a:xfrm>
          <a:prstGeom prst="rect">
            <a:avLst/>
          </a:prstGeom>
        </p:spPr>
      </p:pic>
      <p:pic>
        <p:nvPicPr>
          <p:cNvPr id="10" name="Kép 9">
            <a:extLst>
              <a:ext uri="{FF2B5EF4-FFF2-40B4-BE49-F238E27FC236}">
                <a16:creationId xmlns:a16="http://schemas.microsoft.com/office/drawing/2014/main" xmlns="" id="{C8FD922B-F6C1-43D9-B2CB-54E3B06D8F42}"/>
              </a:ext>
            </a:extLst>
          </p:cNvPr>
          <p:cNvPicPr>
            <a:picLocks noChangeAspect="1"/>
          </p:cNvPicPr>
          <p:nvPr/>
        </p:nvPicPr>
        <p:blipFill>
          <a:blip r:embed="rId5" cstate="print"/>
          <a:stretch>
            <a:fillRect/>
          </a:stretch>
        </p:blipFill>
        <p:spPr>
          <a:xfrm>
            <a:off x="5171690" y="3438344"/>
            <a:ext cx="1591194" cy="1871634"/>
          </a:xfrm>
          <a:prstGeom prst="rect">
            <a:avLst/>
          </a:prstGeom>
        </p:spPr>
      </p:pic>
      <p:pic>
        <p:nvPicPr>
          <p:cNvPr id="11" name="Kép 10">
            <a:extLst>
              <a:ext uri="{FF2B5EF4-FFF2-40B4-BE49-F238E27FC236}">
                <a16:creationId xmlns:a16="http://schemas.microsoft.com/office/drawing/2014/main" xmlns="" id="{6E59B397-D071-4800-A870-C96FBF34ECF8}"/>
              </a:ext>
            </a:extLst>
          </p:cNvPr>
          <p:cNvPicPr>
            <a:picLocks noChangeAspect="1"/>
          </p:cNvPicPr>
          <p:nvPr/>
        </p:nvPicPr>
        <p:blipFill>
          <a:blip r:embed="rId6" cstate="print"/>
          <a:stretch>
            <a:fillRect/>
          </a:stretch>
        </p:blipFill>
        <p:spPr>
          <a:xfrm>
            <a:off x="4705305" y="1397775"/>
            <a:ext cx="2499537" cy="1871634"/>
          </a:xfrm>
          <a:prstGeom prst="rect">
            <a:avLst/>
          </a:prstGeom>
        </p:spPr>
      </p:pic>
      <p:sp>
        <p:nvSpPr>
          <p:cNvPr id="12" name="Szövegdoboz 11"/>
          <p:cNvSpPr txBox="1"/>
          <p:nvPr/>
        </p:nvSpPr>
        <p:spPr>
          <a:xfrm>
            <a:off x="1739247" y="1559299"/>
            <a:ext cx="1025725" cy="400110"/>
          </a:xfrm>
          <a:prstGeom prst="rect">
            <a:avLst/>
          </a:prstGeom>
          <a:solidFill>
            <a:schemeClr val="bg1"/>
          </a:solidFill>
        </p:spPr>
        <p:txBody>
          <a:bodyPr wrap="square" rtlCol="0">
            <a:spAutoFit/>
          </a:bodyPr>
          <a:lstStyle/>
          <a:p>
            <a:endParaRPr lang="hu-HU" sz="500" dirty="0" smtClean="0"/>
          </a:p>
          <a:p>
            <a:endParaRPr lang="hu-HU" sz="500" dirty="0" smtClean="0"/>
          </a:p>
          <a:p>
            <a:endParaRPr lang="hu-HU" sz="500" dirty="0" smtClean="0"/>
          </a:p>
          <a:p>
            <a:endParaRPr lang="hu-HU" sz="500" dirty="0"/>
          </a:p>
        </p:txBody>
      </p:sp>
    </p:spTree>
    <p:extLst>
      <p:ext uri="{BB962C8B-B14F-4D97-AF65-F5344CB8AC3E}">
        <p14:creationId xmlns:p14="http://schemas.microsoft.com/office/powerpoint/2010/main" xmlns="" val="1711749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a:extLst>
              <a:ext uri="{FF2B5EF4-FFF2-40B4-BE49-F238E27FC236}">
                <a16:creationId xmlns:a16="http://schemas.microsoft.com/office/drawing/2014/main" xmlns="" id="{5808BAA6-230B-4971-A5F1-B76539FA0D68}"/>
              </a:ext>
            </a:extLst>
          </p:cNvPr>
          <p:cNvPicPr>
            <a:picLocks noChangeAspect="1"/>
          </p:cNvPicPr>
          <p:nvPr/>
        </p:nvPicPr>
        <p:blipFill>
          <a:blip r:embed="rId2" cstate="print"/>
          <a:stretch>
            <a:fillRect/>
          </a:stretch>
        </p:blipFill>
        <p:spPr>
          <a:xfrm>
            <a:off x="106017" y="61417"/>
            <a:ext cx="7779026" cy="5375555"/>
          </a:xfrm>
          <a:prstGeom prst="rect">
            <a:avLst/>
          </a:prstGeom>
        </p:spPr>
      </p:pic>
      <p:sp>
        <p:nvSpPr>
          <p:cNvPr id="6" name="Szövegdoboz 5">
            <a:extLst>
              <a:ext uri="{FF2B5EF4-FFF2-40B4-BE49-F238E27FC236}">
                <a16:creationId xmlns:a16="http://schemas.microsoft.com/office/drawing/2014/main" xmlns="" id="{8D6F3320-C3C0-49CE-AAB0-33769C892FB1}"/>
              </a:ext>
            </a:extLst>
          </p:cNvPr>
          <p:cNvSpPr txBox="1"/>
          <p:nvPr/>
        </p:nvSpPr>
        <p:spPr>
          <a:xfrm>
            <a:off x="7179178" y="2385637"/>
            <a:ext cx="5234609" cy="2086725"/>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a:t>
            </a:r>
          </a:p>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lábnyomunk: </a:t>
            </a:r>
          </a:p>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élelmiszerpazarlás csökkentése</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spTree>
    <p:extLst>
      <p:ext uri="{BB962C8B-B14F-4D97-AF65-F5344CB8AC3E}">
        <p14:creationId xmlns:p14="http://schemas.microsoft.com/office/powerpoint/2010/main" xmlns="" val="56470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zövegdoboz 4">
            <a:extLst>
              <a:ext uri="{FF2B5EF4-FFF2-40B4-BE49-F238E27FC236}">
                <a16:creationId xmlns:a16="http://schemas.microsoft.com/office/drawing/2014/main" xmlns="" id="{BC5DB6BC-A9E3-44A9-8073-949F7E9CAA4C}"/>
              </a:ext>
            </a:extLst>
          </p:cNvPr>
          <p:cNvSpPr txBox="1"/>
          <p:nvPr/>
        </p:nvSpPr>
        <p:spPr>
          <a:xfrm>
            <a:off x="2305878" y="382888"/>
            <a:ext cx="6096000" cy="10895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fenntartható étkezés</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6" name="Kép 5">
            <a:extLst>
              <a:ext uri="{FF2B5EF4-FFF2-40B4-BE49-F238E27FC236}">
                <a16:creationId xmlns:a16="http://schemas.microsoft.com/office/drawing/2014/main" xmlns="" id="{13CC0EDB-36D2-421B-B149-F800B02D854B}"/>
              </a:ext>
            </a:extLst>
          </p:cNvPr>
          <p:cNvPicPr>
            <a:picLocks noChangeAspect="1"/>
          </p:cNvPicPr>
          <p:nvPr/>
        </p:nvPicPr>
        <p:blipFill>
          <a:blip r:embed="rId3" cstate="print"/>
          <a:stretch>
            <a:fillRect/>
          </a:stretch>
        </p:blipFill>
        <p:spPr>
          <a:xfrm>
            <a:off x="1064894" y="1472417"/>
            <a:ext cx="5376363" cy="3809383"/>
          </a:xfrm>
          <a:prstGeom prst="rect">
            <a:avLst/>
          </a:prstGeom>
        </p:spPr>
      </p:pic>
      <p:pic>
        <p:nvPicPr>
          <p:cNvPr id="7" name="Kép 6">
            <a:extLst>
              <a:ext uri="{FF2B5EF4-FFF2-40B4-BE49-F238E27FC236}">
                <a16:creationId xmlns:a16="http://schemas.microsoft.com/office/drawing/2014/main" xmlns="" id="{081826BB-671B-4D35-905F-7B0D47E69B66}"/>
              </a:ext>
            </a:extLst>
          </p:cNvPr>
          <p:cNvPicPr>
            <a:picLocks noChangeAspect="1"/>
          </p:cNvPicPr>
          <p:nvPr/>
        </p:nvPicPr>
        <p:blipFill>
          <a:blip r:embed="rId4" cstate="print"/>
          <a:stretch>
            <a:fillRect/>
          </a:stretch>
        </p:blipFill>
        <p:spPr>
          <a:xfrm>
            <a:off x="7357613" y="2244342"/>
            <a:ext cx="3045343" cy="2369315"/>
          </a:xfrm>
          <a:prstGeom prst="rect">
            <a:avLst/>
          </a:prstGeom>
        </p:spPr>
      </p:pic>
    </p:spTree>
    <p:extLst>
      <p:ext uri="{BB962C8B-B14F-4D97-AF65-F5344CB8AC3E}">
        <p14:creationId xmlns:p14="http://schemas.microsoft.com/office/powerpoint/2010/main" xmlns="" val="1804012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zövegdoboz 8">
            <a:extLst>
              <a:ext uri="{FF2B5EF4-FFF2-40B4-BE49-F238E27FC236}">
                <a16:creationId xmlns:a16="http://schemas.microsoft.com/office/drawing/2014/main" xmlns="" id="{0C47DECC-A805-4934-A0F7-7BD486C5B153}"/>
              </a:ext>
            </a:extLst>
          </p:cNvPr>
          <p:cNvSpPr txBox="1"/>
          <p:nvPr/>
        </p:nvSpPr>
        <p:spPr>
          <a:xfrm>
            <a:off x="5029790" y="251791"/>
            <a:ext cx="6096000" cy="655244"/>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rPr>
              <a:t>Mi a </a:t>
            </a:r>
            <a:r>
              <a:rPr kumimoji="0" lang="en-US" sz="3600" b="1" i="0" u="none" strike="noStrike" kern="0" cap="none" spc="0" normalizeH="0" baseline="0" noProof="0" dirty="0" err="1">
                <a:ln>
                  <a:noFill/>
                </a:ln>
                <a:solidFill>
                  <a:srgbClr val="000000"/>
                </a:solidFill>
                <a:effectLst/>
                <a:uLnTx/>
                <a:uFillTx/>
                <a:latin typeface="Oswald"/>
                <a:ea typeface="Oswald"/>
                <a:cs typeface="Oswald"/>
                <a:sym typeface="Oswald"/>
              </a:rPr>
              <a:t>probléma</a:t>
            </a:r>
            <a:r>
              <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rPr>
              <a:t>?</a:t>
            </a:r>
            <a:endParaRPr kumimoji="0" lang="en-US" sz="36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a:sym typeface="Arial"/>
            </a:endParaRPr>
          </a:p>
        </p:txBody>
      </p:sp>
      <p:pic>
        <p:nvPicPr>
          <p:cNvPr id="10" name="Google Shape;112;p5">
            <a:extLst>
              <a:ext uri="{FF2B5EF4-FFF2-40B4-BE49-F238E27FC236}">
                <a16:creationId xmlns:a16="http://schemas.microsoft.com/office/drawing/2014/main" xmlns="" id="{23FB508D-EA06-4CF4-916F-0197E2B06119}"/>
              </a:ext>
            </a:extLst>
          </p:cNvPr>
          <p:cNvPicPr preferRelativeResize="0">
            <a:picLocks/>
          </p:cNvPicPr>
          <p:nvPr/>
        </p:nvPicPr>
        <p:blipFill rotWithShape="1">
          <a:blip r:embed="rId3" cstate="print">
            <a:alphaModFix/>
          </a:blip>
          <a:srcRect/>
          <a:stretch/>
        </p:blipFill>
        <p:spPr>
          <a:xfrm>
            <a:off x="5194852" y="1595668"/>
            <a:ext cx="5705651" cy="3302230"/>
          </a:xfrm>
          <a:prstGeom prst="rect">
            <a:avLst/>
          </a:prstGeom>
          <a:noFill/>
          <a:ln>
            <a:noFill/>
          </a:ln>
        </p:spPr>
      </p:pic>
      <p:pic>
        <p:nvPicPr>
          <p:cNvPr id="11" name="Kép 10">
            <a:extLst>
              <a:ext uri="{FF2B5EF4-FFF2-40B4-BE49-F238E27FC236}">
                <a16:creationId xmlns:a16="http://schemas.microsoft.com/office/drawing/2014/main" xmlns="" id="{67CE039E-52E4-456A-AD08-AED5735690B6}"/>
              </a:ext>
            </a:extLst>
          </p:cNvPr>
          <p:cNvPicPr>
            <a:picLocks noChangeAspect="1"/>
          </p:cNvPicPr>
          <p:nvPr/>
        </p:nvPicPr>
        <p:blipFill>
          <a:blip r:embed="rId4" cstate="print"/>
          <a:stretch>
            <a:fillRect/>
          </a:stretch>
        </p:blipFill>
        <p:spPr>
          <a:xfrm>
            <a:off x="747007" y="444407"/>
            <a:ext cx="4128768" cy="2802376"/>
          </a:xfrm>
          <a:prstGeom prst="rect">
            <a:avLst/>
          </a:prstGeom>
        </p:spPr>
      </p:pic>
      <p:pic>
        <p:nvPicPr>
          <p:cNvPr id="12" name="Kép 11">
            <a:extLst>
              <a:ext uri="{FF2B5EF4-FFF2-40B4-BE49-F238E27FC236}">
                <a16:creationId xmlns:a16="http://schemas.microsoft.com/office/drawing/2014/main" xmlns="" id="{C147586C-B16D-454C-8121-19D3E9BA897A}"/>
              </a:ext>
            </a:extLst>
          </p:cNvPr>
          <p:cNvPicPr>
            <a:picLocks noChangeAspect="1"/>
          </p:cNvPicPr>
          <p:nvPr/>
        </p:nvPicPr>
        <p:blipFill>
          <a:blip r:embed="rId5" cstate="print"/>
          <a:stretch>
            <a:fillRect/>
          </a:stretch>
        </p:blipFill>
        <p:spPr>
          <a:xfrm>
            <a:off x="747008" y="3328418"/>
            <a:ext cx="3931010" cy="2070800"/>
          </a:xfrm>
          <a:prstGeom prst="rect">
            <a:avLst/>
          </a:prstGeom>
        </p:spPr>
      </p:pic>
    </p:spTree>
    <p:extLst>
      <p:ext uri="{BB962C8B-B14F-4D97-AF65-F5344CB8AC3E}">
        <p14:creationId xmlns:p14="http://schemas.microsoft.com/office/powerpoint/2010/main" xmlns="" val="26257267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zövegdoboz 4">
            <a:extLst>
              <a:ext uri="{FF2B5EF4-FFF2-40B4-BE49-F238E27FC236}">
                <a16:creationId xmlns:a16="http://schemas.microsoft.com/office/drawing/2014/main" xmlns="" id="{3F287101-75E9-4064-AF87-F9538C364D23}"/>
              </a:ext>
            </a:extLst>
          </p:cNvPr>
          <p:cNvSpPr txBox="1"/>
          <p:nvPr/>
        </p:nvSpPr>
        <p:spPr>
          <a:xfrm>
            <a:off x="1166191" y="238727"/>
            <a:ext cx="6096000" cy="10895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fenntartható étkezés</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6" name="Kép 5">
            <a:extLst>
              <a:ext uri="{FF2B5EF4-FFF2-40B4-BE49-F238E27FC236}">
                <a16:creationId xmlns:a16="http://schemas.microsoft.com/office/drawing/2014/main" xmlns="" id="{6925396E-5746-4B06-8065-B64E07710BE2}"/>
              </a:ext>
            </a:extLst>
          </p:cNvPr>
          <p:cNvPicPr>
            <a:picLocks noChangeAspect="1"/>
          </p:cNvPicPr>
          <p:nvPr/>
        </p:nvPicPr>
        <p:blipFill>
          <a:blip r:embed="rId3" cstate="print"/>
          <a:stretch>
            <a:fillRect/>
          </a:stretch>
        </p:blipFill>
        <p:spPr>
          <a:xfrm>
            <a:off x="257178" y="1467814"/>
            <a:ext cx="5507518" cy="3922371"/>
          </a:xfrm>
          <a:prstGeom prst="rect">
            <a:avLst/>
          </a:prstGeom>
        </p:spPr>
      </p:pic>
      <p:pic>
        <p:nvPicPr>
          <p:cNvPr id="7" name="Kép 6">
            <a:extLst>
              <a:ext uri="{FF2B5EF4-FFF2-40B4-BE49-F238E27FC236}">
                <a16:creationId xmlns:a16="http://schemas.microsoft.com/office/drawing/2014/main" xmlns="" id="{83BE8832-46B2-48B9-8395-CEA9F1A382FA}"/>
              </a:ext>
            </a:extLst>
          </p:cNvPr>
          <p:cNvPicPr>
            <a:picLocks noChangeAspect="1"/>
          </p:cNvPicPr>
          <p:nvPr/>
        </p:nvPicPr>
        <p:blipFill>
          <a:blip r:embed="rId4" cstate="print"/>
          <a:stretch>
            <a:fillRect/>
          </a:stretch>
        </p:blipFill>
        <p:spPr>
          <a:xfrm>
            <a:off x="7262191" y="954157"/>
            <a:ext cx="2443260" cy="1717861"/>
          </a:xfrm>
          <a:prstGeom prst="rect">
            <a:avLst/>
          </a:prstGeom>
        </p:spPr>
      </p:pic>
      <p:pic>
        <p:nvPicPr>
          <p:cNvPr id="11" name="Kép 10">
            <a:extLst>
              <a:ext uri="{FF2B5EF4-FFF2-40B4-BE49-F238E27FC236}">
                <a16:creationId xmlns:a16="http://schemas.microsoft.com/office/drawing/2014/main" xmlns="" id="{3D928444-CB2E-43BC-AEFE-F706E0EEC115}"/>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333603" y="2941864"/>
            <a:ext cx="4633290" cy="2249496"/>
          </a:xfrm>
          <a:prstGeom prst="rect">
            <a:avLst/>
          </a:prstGeom>
        </p:spPr>
      </p:pic>
    </p:spTree>
    <p:extLst>
      <p:ext uri="{BB962C8B-B14F-4D97-AF65-F5344CB8AC3E}">
        <p14:creationId xmlns:p14="http://schemas.microsoft.com/office/powerpoint/2010/main" xmlns="" val="2869001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zövegdoboz 4">
            <a:extLst>
              <a:ext uri="{FF2B5EF4-FFF2-40B4-BE49-F238E27FC236}">
                <a16:creationId xmlns:a16="http://schemas.microsoft.com/office/drawing/2014/main" xmlns="" id="{D9EF329C-C9CC-4848-BC9E-0848B569A6BF}"/>
              </a:ext>
            </a:extLst>
          </p:cNvPr>
          <p:cNvSpPr txBox="1"/>
          <p:nvPr/>
        </p:nvSpPr>
        <p:spPr>
          <a:xfrm>
            <a:off x="874644" y="170853"/>
            <a:ext cx="9422295" cy="10895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a:t>
            </a:r>
          </a:p>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fenntartható étkezés</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6" name="Kép 5">
            <a:extLst>
              <a:ext uri="{FF2B5EF4-FFF2-40B4-BE49-F238E27FC236}">
                <a16:creationId xmlns:a16="http://schemas.microsoft.com/office/drawing/2014/main" xmlns="" id="{EF86352B-5CBE-413B-A1E3-D647E7744698}"/>
              </a:ext>
            </a:extLst>
          </p:cNvPr>
          <p:cNvPicPr>
            <a:picLocks noChangeAspect="1"/>
          </p:cNvPicPr>
          <p:nvPr/>
        </p:nvPicPr>
        <p:blipFill>
          <a:blip r:embed="rId3" cstate="print"/>
          <a:stretch>
            <a:fillRect/>
          </a:stretch>
        </p:blipFill>
        <p:spPr>
          <a:xfrm>
            <a:off x="874644" y="1381419"/>
            <a:ext cx="4109348" cy="4095162"/>
          </a:xfrm>
          <a:prstGeom prst="rect">
            <a:avLst/>
          </a:prstGeom>
        </p:spPr>
      </p:pic>
      <p:pic>
        <p:nvPicPr>
          <p:cNvPr id="7" name="Kép 6">
            <a:extLst>
              <a:ext uri="{FF2B5EF4-FFF2-40B4-BE49-F238E27FC236}">
                <a16:creationId xmlns:a16="http://schemas.microsoft.com/office/drawing/2014/main" xmlns="" id="{5EA1F339-A11A-4D8C-BEDB-477B14AE6BC6}"/>
              </a:ext>
            </a:extLst>
          </p:cNvPr>
          <p:cNvPicPr>
            <a:picLocks noChangeAspect="1"/>
          </p:cNvPicPr>
          <p:nvPr/>
        </p:nvPicPr>
        <p:blipFill>
          <a:blip r:embed="rId4" cstate="print"/>
          <a:stretch>
            <a:fillRect/>
          </a:stretch>
        </p:blipFill>
        <p:spPr>
          <a:xfrm>
            <a:off x="6531147" y="1836708"/>
            <a:ext cx="3659775" cy="3151040"/>
          </a:xfrm>
          <a:prstGeom prst="rect">
            <a:avLst/>
          </a:prstGeom>
        </p:spPr>
      </p:pic>
    </p:spTree>
    <p:extLst>
      <p:ext uri="{BB962C8B-B14F-4D97-AF65-F5344CB8AC3E}">
        <p14:creationId xmlns:p14="http://schemas.microsoft.com/office/powerpoint/2010/main" xmlns="" val="24596564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a:extLst>
              <a:ext uri="{FF2B5EF4-FFF2-40B4-BE49-F238E27FC236}">
                <a16:creationId xmlns:a16="http://schemas.microsoft.com/office/drawing/2014/main" xmlns="" id="{AF476736-72AA-4BC3-BADF-005F1C4DE8CF}"/>
              </a:ext>
            </a:extLst>
          </p:cNvPr>
          <p:cNvPicPr>
            <a:picLocks noChangeAspect="1"/>
          </p:cNvPicPr>
          <p:nvPr/>
        </p:nvPicPr>
        <p:blipFill>
          <a:blip r:embed="rId3" cstate="print"/>
          <a:stretch>
            <a:fillRect/>
          </a:stretch>
        </p:blipFill>
        <p:spPr>
          <a:xfrm>
            <a:off x="248946" y="1292812"/>
            <a:ext cx="3967321" cy="3634923"/>
          </a:xfrm>
          <a:prstGeom prst="rect">
            <a:avLst/>
          </a:prstGeom>
        </p:spPr>
      </p:pic>
      <p:pic>
        <p:nvPicPr>
          <p:cNvPr id="5" name="Google Shape;262;p29">
            <a:extLst>
              <a:ext uri="{FF2B5EF4-FFF2-40B4-BE49-F238E27FC236}">
                <a16:creationId xmlns:a16="http://schemas.microsoft.com/office/drawing/2014/main" xmlns="" id="{1B3B00ED-FB40-4A99-9A80-E19E4910ED49}"/>
              </a:ext>
            </a:extLst>
          </p:cNvPr>
          <p:cNvPicPr preferRelativeResize="0"/>
          <p:nvPr/>
        </p:nvPicPr>
        <p:blipFill rotWithShape="1">
          <a:blip r:embed="rId4" cstate="print">
            <a:alphaModFix/>
          </a:blip>
          <a:srcRect/>
          <a:stretch/>
        </p:blipFill>
        <p:spPr>
          <a:xfrm>
            <a:off x="6263860" y="1292811"/>
            <a:ext cx="3635514" cy="3634924"/>
          </a:xfrm>
          <a:prstGeom prst="rect">
            <a:avLst/>
          </a:prstGeom>
          <a:noFill/>
          <a:ln>
            <a:noFill/>
          </a:ln>
        </p:spPr>
      </p:pic>
      <p:pic>
        <p:nvPicPr>
          <p:cNvPr id="6" name="Google Shape;260;p29">
            <a:extLst>
              <a:ext uri="{FF2B5EF4-FFF2-40B4-BE49-F238E27FC236}">
                <a16:creationId xmlns:a16="http://schemas.microsoft.com/office/drawing/2014/main" xmlns="" id="{86E96819-61A6-46E3-9C99-CDC9F4EA1907}"/>
              </a:ext>
            </a:extLst>
          </p:cNvPr>
          <p:cNvPicPr preferRelativeResize="0"/>
          <p:nvPr/>
        </p:nvPicPr>
        <p:blipFill rotWithShape="1">
          <a:blip r:embed="rId5" cstate="print">
            <a:alphaModFix/>
          </a:blip>
          <a:srcRect/>
          <a:stretch/>
        </p:blipFill>
        <p:spPr>
          <a:xfrm>
            <a:off x="10119760" y="2507276"/>
            <a:ext cx="1823294" cy="2420459"/>
          </a:xfrm>
          <a:prstGeom prst="rect">
            <a:avLst/>
          </a:prstGeom>
          <a:noFill/>
          <a:ln>
            <a:noFill/>
          </a:ln>
        </p:spPr>
      </p:pic>
      <p:sp>
        <p:nvSpPr>
          <p:cNvPr id="8" name="Szövegdoboz 7">
            <a:extLst>
              <a:ext uri="{FF2B5EF4-FFF2-40B4-BE49-F238E27FC236}">
                <a16:creationId xmlns:a16="http://schemas.microsoft.com/office/drawing/2014/main" xmlns="" id="{00DD8E09-A11B-4073-A23C-7B2E755A82A9}"/>
              </a:ext>
            </a:extLst>
          </p:cNvPr>
          <p:cNvSpPr txBox="1"/>
          <p:nvPr/>
        </p:nvSpPr>
        <p:spPr>
          <a:xfrm>
            <a:off x="-265044" y="488905"/>
            <a:ext cx="10561983"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fenntartható étkezés</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9" name="Picture 4" descr="Képtalálatok a következőre: lewis hamilton">
            <a:extLst>
              <a:ext uri="{FF2B5EF4-FFF2-40B4-BE49-F238E27FC236}">
                <a16:creationId xmlns:a16="http://schemas.microsoft.com/office/drawing/2014/main" xmlns="" id="{52EBFFE0-B245-44DF-9707-370D2764743B}"/>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571791" y="3159100"/>
            <a:ext cx="1179090" cy="1768635"/>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Kép 9">
            <a:extLst>
              <a:ext uri="{FF2B5EF4-FFF2-40B4-BE49-F238E27FC236}">
                <a16:creationId xmlns:a16="http://schemas.microsoft.com/office/drawing/2014/main" xmlns="" id="{B72AD271-81EB-41D9-A2ED-D528792FD041}"/>
              </a:ext>
            </a:extLst>
          </p:cNvPr>
          <p:cNvPicPr>
            <a:picLocks noChangeAspect="1"/>
          </p:cNvPicPr>
          <p:nvPr/>
        </p:nvPicPr>
        <p:blipFill>
          <a:blip r:embed="rId7" cstate="print"/>
          <a:stretch>
            <a:fillRect/>
          </a:stretch>
        </p:blipFill>
        <p:spPr>
          <a:xfrm>
            <a:off x="4646959" y="1292811"/>
            <a:ext cx="1103921" cy="1653314"/>
          </a:xfrm>
          <a:prstGeom prst="rect">
            <a:avLst/>
          </a:prstGeom>
        </p:spPr>
      </p:pic>
    </p:spTree>
    <p:extLst>
      <p:ext uri="{BB962C8B-B14F-4D97-AF65-F5344CB8AC3E}">
        <p14:creationId xmlns:p14="http://schemas.microsoft.com/office/powerpoint/2010/main" xmlns="" val="40560631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zövegdoboz 6">
            <a:extLst>
              <a:ext uri="{FF2B5EF4-FFF2-40B4-BE49-F238E27FC236}">
                <a16:creationId xmlns:a16="http://schemas.microsoft.com/office/drawing/2014/main" xmlns="" id="{7913F6A2-1326-47DC-A751-C3084BDB5CF7}"/>
              </a:ext>
            </a:extLst>
          </p:cNvPr>
          <p:cNvSpPr txBox="1"/>
          <p:nvPr/>
        </p:nvSpPr>
        <p:spPr>
          <a:xfrm>
            <a:off x="4472651" y="842357"/>
            <a:ext cx="6096000" cy="10895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fenntartható étkezés</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8" name="Kép 7">
            <a:extLst>
              <a:ext uri="{FF2B5EF4-FFF2-40B4-BE49-F238E27FC236}">
                <a16:creationId xmlns:a16="http://schemas.microsoft.com/office/drawing/2014/main" xmlns="" id="{03BC62BC-4FE0-4CB1-BFFB-86273C72C063}"/>
              </a:ext>
            </a:extLst>
          </p:cNvPr>
          <p:cNvPicPr>
            <a:picLocks noChangeAspect="1"/>
          </p:cNvPicPr>
          <p:nvPr/>
        </p:nvPicPr>
        <p:blipFill>
          <a:blip r:embed="rId3" cstate="print"/>
          <a:stretch>
            <a:fillRect/>
          </a:stretch>
        </p:blipFill>
        <p:spPr>
          <a:xfrm>
            <a:off x="523419" y="178485"/>
            <a:ext cx="3332964" cy="5353858"/>
          </a:xfrm>
          <a:prstGeom prst="rect">
            <a:avLst/>
          </a:prstGeom>
        </p:spPr>
      </p:pic>
      <p:pic>
        <p:nvPicPr>
          <p:cNvPr id="9" name="Kép 8">
            <a:extLst>
              <a:ext uri="{FF2B5EF4-FFF2-40B4-BE49-F238E27FC236}">
                <a16:creationId xmlns:a16="http://schemas.microsoft.com/office/drawing/2014/main" xmlns="" id="{0C5AF091-98FA-4D5C-A2C5-11BF6FDEBE0C}"/>
              </a:ext>
            </a:extLst>
          </p:cNvPr>
          <p:cNvPicPr>
            <a:picLocks noChangeAspect="1"/>
          </p:cNvPicPr>
          <p:nvPr/>
        </p:nvPicPr>
        <p:blipFill>
          <a:blip r:embed="rId4" cstate="print"/>
          <a:stretch>
            <a:fillRect/>
          </a:stretch>
        </p:blipFill>
        <p:spPr>
          <a:xfrm>
            <a:off x="4746730" y="2285746"/>
            <a:ext cx="5547841" cy="2816596"/>
          </a:xfrm>
          <a:prstGeom prst="rect">
            <a:avLst/>
          </a:prstGeom>
        </p:spPr>
      </p:pic>
    </p:spTree>
    <p:extLst>
      <p:ext uri="{BB962C8B-B14F-4D97-AF65-F5344CB8AC3E}">
        <p14:creationId xmlns:p14="http://schemas.microsoft.com/office/powerpoint/2010/main" xmlns="" val="3977804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a:extLst>
              <a:ext uri="{FF2B5EF4-FFF2-40B4-BE49-F238E27FC236}">
                <a16:creationId xmlns:a16="http://schemas.microsoft.com/office/drawing/2014/main" xmlns="" id="{435CCE4B-E439-4C19-8805-E8E216C47C7B}"/>
              </a:ext>
            </a:extLst>
          </p:cNvPr>
          <p:cNvPicPr>
            <a:picLocks noChangeAspect="1"/>
          </p:cNvPicPr>
          <p:nvPr/>
        </p:nvPicPr>
        <p:blipFill>
          <a:blip r:embed="rId3" cstate="print"/>
          <a:stretch>
            <a:fillRect/>
          </a:stretch>
        </p:blipFill>
        <p:spPr>
          <a:xfrm>
            <a:off x="585485" y="498844"/>
            <a:ext cx="5510515" cy="4616495"/>
          </a:xfrm>
          <a:prstGeom prst="rect">
            <a:avLst/>
          </a:prstGeom>
        </p:spPr>
      </p:pic>
      <p:pic>
        <p:nvPicPr>
          <p:cNvPr id="5" name="Kép 4">
            <a:extLst>
              <a:ext uri="{FF2B5EF4-FFF2-40B4-BE49-F238E27FC236}">
                <a16:creationId xmlns:a16="http://schemas.microsoft.com/office/drawing/2014/main" xmlns="" id="{57328E54-2B34-463F-9603-D53A502540CC}"/>
              </a:ext>
            </a:extLst>
          </p:cNvPr>
          <p:cNvPicPr>
            <a:picLocks noChangeAspect="1"/>
          </p:cNvPicPr>
          <p:nvPr/>
        </p:nvPicPr>
        <p:blipFill>
          <a:blip r:embed="rId4" cstate="print"/>
          <a:stretch>
            <a:fillRect/>
          </a:stretch>
        </p:blipFill>
        <p:spPr>
          <a:xfrm>
            <a:off x="6900477" y="1709530"/>
            <a:ext cx="3839333" cy="2989046"/>
          </a:xfrm>
          <a:prstGeom prst="rect">
            <a:avLst/>
          </a:prstGeom>
        </p:spPr>
      </p:pic>
    </p:spTree>
    <p:extLst>
      <p:ext uri="{BB962C8B-B14F-4D97-AF65-F5344CB8AC3E}">
        <p14:creationId xmlns:p14="http://schemas.microsoft.com/office/powerpoint/2010/main" xmlns="" val="33400584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xmlns="" id="{CE9AA48B-1A8E-44B9-81E5-0224337FDDDE}"/>
              </a:ext>
            </a:extLst>
          </p:cNvPr>
          <p:cNvSpPr>
            <a:spLocks noGrp="1"/>
          </p:cNvSpPr>
          <p:nvPr>
            <p:ph type="ctrTitle"/>
          </p:nvPr>
        </p:nvSpPr>
        <p:spPr/>
        <p:txBody>
          <a:bodyPr/>
          <a:lstStyle/>
          <a:p>
            <a:endParaRPr lang="en-US"/>
          </a:p>
        </p:txBody>
      </p:sp>
      <p:sp>
        <p:nvSpPr>
          <p:cNvPr id="3" name="Alcím 2">
            <a:extLst>
              <a:ext uri="{FF2B5EF4-FFF2-40B4-BE49-F238E27FC236}">
                <a16:creationId xmlns:a16="http://schemas.microsoft.com/office/drawing/2014/main" xmlns="" id="{B5E5A5A1-1AA1-4E8C-A7C0-BE683295B4EF}"/>
              </a:ext>
            </a:extLst>
          </p:cNvPr>
          <p:cNvSpPr>
            <a:spLocks noGrp="1"/>
          </p:cNvSpPr>
          <p:nvPr>
            <p:ph type="subTitle" idx="1"/>
          </p:nvPr>
        </p:nvSpPr>
        <p:spPr/>
        <p:txBody>
          <a:bodyPr/>
          <a:lstStyle/>
          <a:p>
            <a:endParaRPr lang="en-US"/>
          </a:p>
        </p:txBody>
      </p:sp>
      <p:pic>
        <p:nvPicPr>
          <p:cNvPr id="4" name="Kép 3">
            <a:extLst>
              <a:ext uri="{FF2B5EF4-FFF2-40B4-BE49-F238E27FC236}">
                <a16:creationId xmlns:a16="http://schemas.microsoft.com/office/drawing/2014/main" xmlns="" id="{B2D2AE60-DDD0-453D-9E89-47B0625B5B0E}"/>
              </a:ext>
            </a:extLst>
          </p:cNvPr>
          <p:cNvPicPr>
            <a:picLocks noChangeAspect="1"/>
          </p:cNvPicPr>
          <p:nvPr/>
        </p:nvPicPr>
        <p:blipFill>
          <a:blip r:embed="rId2" cstate="print"/>
          <a:stretch>
            <a:fillRect/>
          </a:stretch>
        </p:blipFill>
        <p:spPr>
          <a:xfrm>
            <a:off x="0" y="0"/>
            <a:ext cx="12192000" cy="6858000"/>
          </a:xfrm>
          <a:prstGeom prst="rect">
            <a:avLst/>
          </a:prstGeom>
        </p:spPr>
      </p:pic>
      <p:pic>
        <p:nvPicPr>
          <p:cNvPr id="5" name="Kép 4">
            <a:extLst>
              <a:ext uri="{FF2B5EF4-FFF2-40B4-BE49-F238E27FC236}">
                <a16:creationId xmlns:a16="http://schemas.microsoft.com/office/drawing/2014/main" xmlns="" id="{A7649A73-A513-442F-86F6-42FD27BBBE19}"/>
              </a:ext>
            </a:extLst>
          </p:cNvPr>
          <p:cNvPicPr>
            <a:picLocks noChangeAspect="1"/>
          </p:cNvPicPr>
          <p:nvPr/>
        </p:nvPicPr>
        <p:blipFill>
          <a:blip r:embed="rId3" cstate="print"/>
          <a:stretch>
            <a:fillRect/>
          </a:stretch>
        </p:blipFill>
        <p:spPr>
          <a:xfrm>
            <a:off x="3352799" y="1749287"/>
            <a:ext cx="5418045" cy="2707075"/>
          </a:xfrm>
          <a:prstGeom prst="rect">
            <a:avLst/>
          </a:prstGeom>
        </p:spPr>
      </p:pic>
      <p:sp>
        <p:nvSpPr>
          <p:cNvPr id="7" name="Szövegdoboz 6">
            <a:extLst>
              <a:ext uri="{FF2B5EF4-FFF2-40B4-BE49-F238E27FC236}">
                <a16:creationId xmlns:a16="http://schemas.microsoft.com/office/drawing/2014/main" xmlns="" id="{78D49DD7-0D48-47EC-BD3C-0BB27EA7E74A}"/>
              </a:ext>
            </a:extLst>
          </p:cNvPr>
          <p:cNvSpPr txBox="1"/>
          <p:nvPr/>
        </p:nvSpPr>
        <p:spPr>
          <a:xfrm>
            <a:off x="3008523" y="780860"/>
            <a:ext cx="6188764"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Köszönöm a figyelmet!</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spTree>
    <p:extLst>
      <p:ext uri="{BB962C8B-B14F-4D97-AF65-F5344CB8AC3E}">
        <p14:creationId xmlns:p14="http://schemas.microsoft.com/office/powerpoint/2010/main" xmlns="" val="1125823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a:extLst>
              <a:ext uri="{FF2B5EF4-FFF2-40B4-BE49-F238E27FC236}">
                <a16:creationId xmlns:a16="http://schemas.microsoft.com/office/drawing/2014/main" xmlns="" id="{A7B0C2E0-97B9-4890-823B-1AA19D9EEE2A}"/>
              </a:ext>
            </a:extLst>
          </p:cNvPr>
          <p:cNvPicPr>
            <a:picLocks noChangeAspect="1"/>
          </p:cNvPicPr>
          <p:nvPr/>
        </p:nvPicPr>
        <p:blipFill>
          <a:blip r:embed="rId3" cstate="print"/>
          <a:stretch>
            <a:fillRect/>
          </a:stretch>
        </p:blipFill>
        <p:spPr>
          <a:xfrm>
            <a:off x="384312" y="268704"/>
            <a:ext cx="3559730" cy="2520880"/>
          </a:xfrm>
          <a:prstGeom prst="rect">
            <a:avLst/>
          </a:prstGeom>
        </p:spPr>
      </p:pic>
      <p:pic>
        <p:nvPicPr>
          <p:cNvPr id="5" name="Kép 4">
            <a:extLst>
              <a:ext uri="{FF2B5EF4-FFF2-40B4-BE49-F238E27FC236}">
                <a16:creationId xmlns:a16="http://schemas.microsoft.com/office/drawing/2014/main" xmlns="" id="{247EF2E5-7B46-4BBF-B711-EFB6A343056B}"/>
              </a:ext>
            </a:extLst>
          </p:cNvPr>
          <p:cNvPicPr>
            <a:picLocks noChangeAspect="1"/>
          </p:cNvPicPr>
          <p:nvPr/>
        </p:nvPicPr>
        <p:blipFill>
          <a:blip r:embed="rId4" cstate="print"/>
          <a:stretch>
            <a:fillRect/>
          </a:stretch>
        </p:blipFill>
        <p:spPr>
          <a:xfrm>
            <a:off x="384312" y="2927903"/>
            <a:ext cx="3564833" cy="2520880"/>
          </a:xfrm>
          <a:prstGeom prst="rect">
            <a:avLst/>
          </a:prstGeom>
        </p:spPr>
      </p:pic>
      <p:pic>
        <p:nvPicPr>
          <p:cNvPr id="6" name="Kép 5">
            <a:extLst>
              <a:ext uri="{FF2B5EF4-FFF2-40B4-BE49-F238E27FC236}">
                <a16:creationId xmlns:a16="http://schemas.microsoft.com/office/drawing/2014/main" xmlns="" id="{709F4E83-BC46-4F27-9A40-B61087455F33}"/>
              </a:ext>
            </a:extLst>
          </p:cNvPr>
          <p:cNvPicPr>
            <a:picLocks noChangeAspect="1"/>
          </p:cNvPicPr>
          <p:nvPr/>
        </p:nvPicPr>
        <p:blipFill>
          <a:blip r:embed="rId5" cstate="print"/>
          <a:stretch>
            <a:fillRect/>
          </a:stretch>
        </p:blipFill>
        <p:spPr>
          <a:xfrm>
            <a:off x="5063129" y="273463"/>
            <a:ext cx="4518193" cy="2524540"/>
          </a:xfrm>
          <a:prstGeom prst="rect">
            <a:avLst/>
          </a:prstGeom>
        </p:spPr>
      </p:pic>
      <p:pic>
        <p:nvPicPr>
          <p:cNvPr id="7" name="Google Shape;119;p6">
            <a:extLst>
              <a:ext uri="{FF2B5EF4-FFF2-40B4-BE49-F238E27FC236}">
                <a16:creationId xmlns:a16="http://schemas.microsoft.com/office/drawing/2014/main" xmlns="" id="{4EAF96B7-2F70-4C77-A8A3-845AC04C549A}"/>
              </a:ext>
            </a:extLst>
          </p:cNvPr>
          <p:cNvPicPr preferRelativeResize="0"/>
          <p:nvPr/>
        </p:nvPicPr>
        <p:blipFill rotWithShape="1">
          <a:blip r:embed="rId6" cstate="print">
            <a:alphaModFix/>
          </a:blip>
          <a:srcRect/>
          <a:stretch/>
        </p:blipFill>
        <p:spPr>
          <a:xfrm>
            <a:off x="6016489" y="2927903"/>
            <a:ext cx="3564833" cy="2394364"/>
          </a:xfrm>
          <a:prstGeom prst="rect">
            <a:avLst/>
          </a:prstGeom>
          <a:noFill/>
          <a:ln>
            <a:noFill/>
          </a:ln>
        </p:spPr>
      </p:pic>
      <p:pic>
        <p:nvPicPr>
          <p:cNvPr id="8" name="Kép 7">
            <a:extLst>
              <a:ext uri="{FF2B5EF4-FFF2-40B4-BE49-F238E27FC236}">
                <a16:creationId xmlns:a16="http://schemas.microsoft.com/office/drawing/2014/main" xmlns="" id="{702F517A-53E2-477C-A880-C17A19670DA3}"/>
              </a:ext>
            </a:extLst>
          </p:cNvPr>
          <p:cNvPicPr>
            <a:picLocks noChangeAspect="1"/>
          </p:cNvPicPr>
          <p:nvPr/>
        </p:nvPicPr>
        <p:blipFill>
          <a:blip r:embed="rId7" cstate="print"/>
          <a:stretch>
            <a:fillRect/>
          </a:stretch>
        </p:blipFill>
        <p:spPr>
          <a:xfrm>
            <a:off x="3196270" y="2054087"/>
            <a:ext cx="3908912" cy="1544318"/>
          </a:xfrm>
          <a:prstGeom prst="rect">
            <a:avLst/>
          </a:prstGeom>
        </p:spPr>
      </p:pic>
    </p:spTree>
    <p:extLst>
      <p:ext uri="{BB962C8B-B14F-4D97-AF65-F5344CB8AC3E}">
        <p14:creationId xmlns:p14="http://schemas.microsoft.com/office/powerpoint/2010/main" xmlns="" val="1298901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ép 4">
            <a:extLst>
              <a:ext uri="{FF2B5EF4-FFF2-40B4-BE49-F238E27FC236}">
                <a16:creationId xmlns:a16="http://schemas.microsoft.com/office/drawing/2014/main" xmlns="" id="{CA076139-8FFB-461A-83BA-9511C66E6AF9}"/>
              </a:ext>
            </a:extLst>
          </p:cNvPr>
          <p:cNvPicPr>
            <a:picLocks noChangeAspect="1"/>
          </p:cNvPicPr>
          <p:nvPr/>
        </p:nvPicPr>
        <p:blipFill>
          <a:blip r:embed="rId3" cstate="print"/>
          <a:stretch>
            <a:fillRect/>
          </a:stretch>
        </p:blipFill>
        <p:spPr>
          <a:xfrm>
            <a:off x="4604066" y="305081"/>
            <a:ext cx="4657748" cy="963251"/>
          </a:xfrm>
          <a:prstGeom prst="rect">
            <a:avLst/>
          </a:prstGeom>
        </p:spPr>
      </p:pic>
      <p:pic>
        <p:nvPicPr>
          <p:cNvPr id="6" name="Kép 5">
            <a:extLst>
              <a:ext uri="{FF2B5EF4-FFF2-40B4-BE49-F238E27FC236}">
                <a16:creationId xmlns:a16="http://schemas.microsoft.com/office/drawing/2014/main" xmlns="" id="{425A0964-77B5-4E02-9CD0-9CF3CE46ED16}"/>
              </a:ext>
            </a:extLst>
          </p:cNvPr>
          <p:cNvPicPr>
            <a:picLocks noChangeAspect="1"/>
          </p:cNvPicPr>
          <p:nvPr/>
        </p:nvPicPr>
        <p:blipFill>
          <a:blip r:embed="rId4" cstate="print"/>
          <a:stretch>
            <a:fillRect/>
          </a:stretch>
        </p:blipFill>
        <p:spPr>
          <a:xfrm>
            <a:off x="5460714" y="1687304"/>
            <a:ext cx="5105856" cy="3197182"/>
          </a:xfrm>
          <a:prstGeom prst="rect">
            <a:avLst/>
          </a:prstGeom>
        </p:spPr>
      </p:pic>
      <p:pic>
        <p:nvPicPr>
          <p:cNvPr id="7" name="Kép 6">
            <a:extLst>
              <a:ext uri="{FF2B5EF4-FFF2-40B4-BE49-F238E27FC236}">
                <a16:creationId xmlns:a16="http://schemas.microsoft.com/office/drawing/2014/main" xmlns="" id="{B56E9221-6E0E-45A0-9521-6D97358B5A1F}"/>
              </a:ext>
            </a:extLst>
          </p:cNvPr>
          <p:cNvPicPr>
            <a:picLocks noChangeAspect="1"/>
          </p:cNvPicPr>
          <p:nvPr/>
        </p:nvPicPr>
        <p:blipFill>
          <a:blip r:embed="rId5" cstate="print"/>
          <a:stretch>
            <a:fillRect/>
          </a:stretch>
        </p:blipFill>
        <p:spPr>
          <a:xfrm>
            <a:off x="276753" y="518133"/>
            <a:ext cx="4547038" cy="2767762"/>
          </a:xfrm>
          <a:prstGeom prst="rect">
            <a:avLst/>
          </a:prstGeom>
        </p:spPr>
      </p:pic>
      <p:pic>
        <p:nvPicPr>
          <p:cNvPr id="8" name="Kép 7">
            <a:extLst>
              <a:ext uri="{FF2B5EF4-FFF2-40B4-BE49-F238E27FC236}">
                <a16:creationId xmlns:a16="http://schemas.microsoft.com/office/drawing/2014/main" xmlns="" id="{3312311D-5500-4E8B-97AD-45AE48502D93}"/>
              </a:ext>
            </a:extLst>
          </p:cNvPr>
          <p:cNvPicPr>
            <a:picLocks noChangeAspect="1"/>
          </p:cNvPicPr>
          <p:nvPr/>
        </p:nvPicPr>
        <p:blipFill>
          <a:blip r:embed="rId6" cstate="print"/>
          <a:stretch>
            <a:fillRect/>
          </a:stretch>
        </p:blipFill>
        <p:spPr>
          <a:xfrm>
            <a:off x="719544" y="3429000"/>
            <a:ext cx="3458816" cy="2017643"/>
          </a:xfrm>
          <a:prstGeom prst="rect">
            <a:avLst/>
          </a:prstGeom>
        </p:spPr>
      </p:pic>
    </p:spTree>
    <p:extLst>
      <p:ext uri="{BB962C8B-B14F-4D97-AF65-F5344CB8AC3E}">
        <p14:creationId xmlns:p14="http://schemas.microsoft.com/office/powerpoint/2010/main" xmlns="" val="3624974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zövegdoboz 4">
            <a:extLst>
              <a:ext uri="{FF2B5EF4-FFF2-40B4-BE49-F238E27FC236}">
                <a16:creationId xmlns:a16="http://schemas.microsoft.com/office/drawing/2014/main" xmlns="" id="{4948B145-BABC-4C8C-826D-D74C1F4851C6}"/>
              </a:ext>
            </a:extLst>
          </p:cNvPr>
          <p:cNvSpPr txBox="1"/>
          <p:nvPr/>
        </p:nvSpPr>
        <p:spPr>
          <a:xfrm>
            <a:off x="7036906" y="2339471"/>
            <a:ext cx="6096000" cy="10895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Élelmiszer-</a:t>
            </a:r>
          </a:p>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pazarlás</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6" name="Kép 5">
            <a:extLst>
              <a:ext uri="{FF2B5EF4-FFF2-40B4-BE49-F238E27FC236}">
                <a16:creationId xmlns:a16="http://schemas.microsoft.com/office/drawing/2014/main" xmlns="" id="{E06BB9D0-B42B-48E6-A215-58A60D3F3A57}"/>
              </a:ext>
            </a:extLst>
          </p:cNvPr>
          <p:cNvPicPr>
            <a:picLocks noChangeAspect="1"/>
          </p:cNvPicPr>
          <p:nvPr/>
        </p:nvPicPr>
        <p:blipFill>
          <a:blip r:embed="rId3" cstate="print"/>
          <a:stretch>
            <a:fillRect/>
          </a:stretch>
        </p:blipFill>
        <p:spPr>
          <a:xfrm>
            <a:off x="271100" y="100685"/>
            <a:ext cx="8077769" cy="5306201"/>
          </a:xfrm>
          <a:prstGeom prst="rect">
            <a:avLst/>
          </a:prstGeom>
        </p:spPr>
      </p:pic>
    </p:spTree>
    <p:extLst>
      <p:ext uri="{BB962C8B-B14F-4D97-AF65-F5344CB8AC3E}">
        <p14:creationId xmlns:p14="http://schemas.microsoft.com/office/powerpoint/2010/main" xmlns="" val="4026967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a:extLst>
              <a:ext uri="{FF2B5EF4-FFF2-40B4-BE49-F238E27FC236}">
                <a16:creationId xmlns:a16="http://schemas.microsoft.com/office/drawing/2014/main" xmlns="" id="{436965A6-C335-43E1-909E-F8BA2F444D41}"/>
              </a:ext>
            </a:extLst>
          </p:cNvPr>
          <p:cNvPicPr>
            <a:picLocks noChangeAspect="1"/>
          </p:cNvPicPr>
          <p:nvPr/>
        </p:nvPicPr>
        <p:blipFill>
          <a:blip r:embed="rId3" cstate="print"/>
          <a:stretch>
            <a:fillRect/>
          </a:stretch>
        </p:blipFill>
        <p:spPr>
          <a:xfrm>
            <a:off x="3047736" y="159112"/>
            <a:ext cx="6096528" cy="963251"/>
          </a:xfrm>
          <a:prstGeom prst="rect">
            <a:avLst/>
          </a:prstGeom>
        </p:spPr>
      </p:pic>
      <p:pic>
        <p:nvPicPr>
          <p:cNvPr id="5" name="Kép 4">
            <a:extLst>
              <a:ext uri="{FF2B5EF4-FFF2-40B4-BE49-F238E27FC236}">
                <a16:creationId xmlns:a16="http://schemas.microsoft.com/office/drawing/2014/main" xmlns="" id="{84B89644-9CBE-48BA-90B0-A730D7F25E17}"/>
              </a:ext>
            </a:extLst>
          </p:cNvPr>
          <p:cNvPicPr>
            <a:picLocks noChangeAspect="1"/>
          </p:cNvPicPr>
          <p:nvPr/>
        </p:nvPicPr>
        <p:blipFill>
          <a:blip r:embed="rId4" cstate="print"/>
          <a:stretch>
            <a:fillRect/>
          </a:stretch>
        </p:blipFill>
        <p:spPr>
          <a:xfrm>
            <a:off x="487275" y="1496135"/>
            <a:ext cx="5038161" cy="3344862"/>
          </a:xfrm>
          <a:prstGeom prst="rect">
            <a:avLst/>
          </a:prstGeom>
        </p:spPr>
      </p:pic>
      <p:pic>
        <p:nvPicPr>
          <p:cNvPr id="6" name="Kép 5">
            <a:extLst>
              <a:ext uri="{FF2B5EF4-FFF2-40B4-BE49-F238E27FC236}">
                <a16:creationId xmlns:a16="http://schemas.microsoft.com/office/drawing/2014/main" xmlns="" id="{A7156C3B-C408-4710-91AD-DEA1B7E16A1B}"/>
              </a:ext>
            </a:extLst>
          </p:cNvPr>
          <p:cNvPicPr>
            <a:picLocks noChangeAspect="1"/>
          </p:cNvPicPr>
          <p:nvPr/>
        </p:nvPicPr>
        <p:blipFill>
          <a:blip r:embed="rId5" cstate="print"/>
          <a:stretch>
            <a:fillRect/>
          </a:stretch>
        </p:blipFill>
        <p:spPr>
          <a:xfrm>
            <a:off x="5935030" y="1496134"/>
            <a:ext cx="5038162" cy="3340908"/>
          </a:xfrm>
          <a:prstGeom prst="rect">
            <a:avLst/>
          </a:prstGeom>
        </p:spPr>
      </p:pic>
    </p:spTree>
    <p:extLst>
      <p:ext uri="{BB962C8B-B14F-4D97-AF65-F5344CB8AC3E}">
        <p14:creationId xmlns:p14="http://schemas.microsoft.com/office/powerpoint/2010/main" xmlns="" val="2862260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zövegdoboz 3">
            <a:extLst>
              <a:ext uri="{FF2B5EF4-FFF2-40B4-BE49-F238E27FC236}">
                <a16:creationId xmlns:a16="http://schemas.microsoft.com/office/drawing/2014/main" xmlns="" id="{666A3D52-1BC5-4E3E-9C89-7B292C7AF775}"/>
              </a:ext>
            </a:extLst>
          </p:cNvPr>
          <p:cNvSpPr txBox="1"/>
          <p:nvPr/>
        </p:nvSpPr>
        <p:spPr>
          <a:xfrm>
            <a:off x="2253429" y="237485"/>
            <a:ext cx="6098344" cy="590931"/>
          </a:xfrm>
          <a:prstGeom prst="rect">
            <a:avLst/>
          </a:prstGeom>
          <a:noFill/>
        </p:spPr>
        <p:txBody>
          <a:bodyPr wrap="square">
            <a:spAutoFit/>
          </a:bodyPr>
          <a:lstStyle/>
          <a:p>
            <a:pPr algn="ctr">
              <a:lnSpc>
                <a:spcPct val="90000"/>
              </a:lnSpc>
              <a:buClr>
                <a:srgbClr val="000000"/>
              </a:buClr>
              <a:buSzPts val="6000"/>
              <a:buFont typeface="Calibri"/>
              <a:buNone/>
            </a:pPr>
            <a:r>
              <a:rPr lang="hu-HU" sz="3600" b="1" kern="0" dirty="0">
                <a:solidFill>
                  <a:srgbClr val="000000"/>
                </a:solidFill>
                <a:latin typeface="Oswald"/>
                <a:ea typeface="Oswald"/>
                <a:cs typeface="Oswald"/>
                <a:sym typeface="Oswald"/>
              </a:rPr>
              <a:t>Ökológiai lábnyomunk</a:t>
            </a:r>
            <a:endParaRPr lang="en-US" sz="3600" b="1" kern="0" dirty="0">
              <a:solidFill>
                <a:srgbClr val="000000"/>
              </a:solidFill>
              <a:latin typeface="Oswald"/>
              <a:ea typeface="Oswald"/>
              <a:cs typeface="Oswald"/>
              <a:sym typeface="Oswald"/>
            </a:endParaRPr>
          </a:p>
        </p:txBody>
      </p:sp>
      <p:pic>
        <p:nvPicPr>
          <p:cNvPr id="5" name="Kép 4">
            <a:extLst>
              <a:ext uri="{FF2B5EF4-FFF2-40B4-BE49-F238E27FC236}">
                <a16:creationId xmlns:a16="http://schemas.microsoft.com/office/drawing/2014/main" xmlns="" id="{1E57AE6B-9275-48AF-8796-708DD71060A4}"/>
              </a:ext>
            </a:extLst>
          </p:cNvPr>
          <p:cNvPicPr>
            <a:picLocks noChangeAspect="1"/>
          </p:cNvPicPr>
          <p:nvPr/>
        </p:nvPicPr>
        <p:blipFill>
          <a:blip r:embed="rId3" cstate="print"/>
          <a:stretch>
            <a:fillRect/>
          </a:stretch>
        </p:blipFill>
        <p:spPr>
          <a:xfrm>
            <a:off x="941187" y="1113182"/>
            <a:ext cx="5898214" cy="3953304"/>
          </a:xfrm>
          <a:prstGeom prst="rect">
            <a:avLst/>
          </a:prstGeom>
        </p:spPr>
      </p:pic>
      <p:pic>
        <p:nvPicPr>
          <p:cNvPr id="6" name="Kép 5">
            <a:extLst>
              <a:ext uri="{FF2B5EF4-FFF2-40B4-BE49-F238E27FC236}">
                <a16:creationId xmlns:a16="http://schemas.microsoft.com/office/drawing/2014/main" xmlns="" id="{DFB0205A-146D-4EF6-B537-5BD74F039328}"/>
              </a:ext>
            </a:extLst>
          </p:cNvPr>
          <p:cNvPicPr>
            <a:picLocks noChangeAspect="1"/>
          </p:cNvPicPr>
          <p:nvPr/>
        </p:nvPicPr>
        <p:blipFill>
          <a:blip r:embed="rId4" cstate="print"/>
          <a:stretch>
            <a:fillRect/>
          </a:stretch>
        </p:blipFill>
        <p:spPr>
          <a:xfrm>
            <a:off x="7503417" y="1846683"/>
            <a:ext cx="4070797" cy="2367507"/>
          </a:xfrm>
          <a:prstGeom prst="rect">
            <a:avLst/>
          </a:prstGeom>
        </p:spPr>
      </p:pic>
    </p:spTree>
    <p:extLst>
      <p:ext uri="{BB962C8B-B14F-4D97-AF65-F5344CB8AC3E}">
        <p14:creationId xmlns:p14="http://schemas.microsoft.com/office/powerpoint/2010/main" xmlns="" val="2622518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zövegdoboz 6">
            <a:extLst>
              <a:ext uri="{FF2B5EF4-FFF2-40B4-BE49-F238E27FC236}">
                <a16:creationId xmlns:a16="http://schemas.microsoft.com/office/drawing/2014/main" xmlns="" id="{179D9C61-A421-420A-914F-9BE7A6D7DDB0}"/>
              </a:ext>
            </a:extLst>
          </p:cNvPr>
          <p:cNvSpPr txBox="1"/>
          <p:nvPr/>
        </p:nvSpPr>
        <p:spPr>
          <a:xfrm>
            <a:off x="3048000" y="203182"/>
            <a:ext cx="6096000"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rPr>
              <a:t>Mi a </a:t>
            </a:r>
            <a:r>
              <a:rPr kumimoji="0" lang="en-US" sz="3600" b="1" i="0" u="none" strike="noStrike" kern="0" cap="none" spc="0" normalizeH="0" baseline="0" noProof="0" dirty="0" err="1">
                <a:ln>
                  <a:noFill/>
                </a:ln>
                <a:solidFill>
                  <a:srgbClr val="000000"/>
                </a:solidFill>
                <a:effectLst/>
                <a:uLnTx/>
                <a:uFillTx/>
                <a:latin typeface="Oswald"/>
                <a:ea typeface="Oswald"/>
                <a:cs typeface="Oswald"/>
                <a:sym typeface="Oswald"/>
              </a:rPr>
              <a:t>megoldás</a:t>
            </a:r>
            <a:r>
              <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rPr>
              <a:t>?</a:t>
            </a:r>
          </a:p>
        </p:txBody>
      </p:sp>
      <p:pic>
        <p:nvPicPr>
          <p:cNvPr id="8" name="Kép 7">
            <a:extLst>
              <a:ext uri="{FF2B5EF4-FFF2-40B4-BE49-F238E27FC236}">
                <a16:creationId xmlns:a16="http://schemas.microsoft.com/office/drawing/2014/main" xmlns="" id="{A95136B0-96CE-4C12-B102-2E58682CFB5E}"/>
              </a:ext>
            </a:extLst>
          </p:cNvPr>
          <p:cNvPicPr>
            <a:picLocks noChangeAspect="1"/>
          </p:cNvPicPr>
          <p:nvPr/>
        </p:nvPicPr>
        <p:blipFill>
          <a:blip r:embed="rId3" cstate="print"/>
          <a:stretch>
            <a:fillRect/>
          </a:stretch>
        </p:blipFill>
        <p:spPr>
          <a:xfrm>
            <a:off x="2703443" y="1014525"/>
            <a:ext cx="6868923" cy="4257596"/>
          </a:xfrm>
          <a:prstGeom prst="rect">
            <a:avLst/>
          </a:prstGeom>
        </p:spPr>
      </p:pic>
    </p:spTree>
    <p:extLst>
      <p:ext uri="{BB962C8B-B14F-4D97-AF65-F5344CB8AC3E}">
        <p14:creationId xmlns:p14="http://schemas.microsoft.com/office/powerpoint/2010/main" xmlns="" val="995801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zövegdoboz 4">
            <a:extLst>
              <a:ext uri="{FF2B5EF4-FFF2-40B4-BE49-F238E27FC236}">
                <a16:creationId xmlns:a16="http://schemas.microsoft.com/office/drawing/2014/main" xmlns="" id="{BE0E065E-BC6E-4BF5-85B2-EB3A789128BD}"/>
              </a:ext>
            </a:extLst>
          </p:cNvPr>
          <p:cNvSpPr txBox="1"/>
          <p:nvPr/>
        </p:nvSpPr>
        <p:spPr>
          <a:xfrm>
            <a:off x="3048000" y="168643"/>
            <a:ext cx="6096000" cy="10895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0"/>
              </a:spcAft>
              <a:buClr>
                <a:srgbClr val="000000"/>
              </a:buClr>
              <a:buSzPts val="6000"/>
              <a:buFont typeface="Calibri"/>
              <a:buNone/>
              <a:tabLst/>
              <a:defRPr/>
            </a:pPr>
            <a:r>
              <a:rPr kumimoji="0" lang="hu-HU" sz="3600" b="1" i="0" u="none" strike="noStrike" kern="0" cap="none" spc="0" normalizeH="0" baseline="0" noProof="0" dirty="0">
                <a:ln>
                  <a:noFill/>
                </a:ln>
                <a:solidFill>
                  <a:srgbClr val="000000"/>
                </a:solidFill>
                <a:effectLst/>
                <a:uLnTx/>
                <a:uFillTx/>
                <a:latin typeface="Oswald"/>
                <a:ea typeface="Oswald"/>
                <a:cs typeface="Oswald"/>
                <a:sym typeface="Oswald"/>
              </a:rPr>
              <a:t>Ökológiai lábnyomunk: közlekedés</a:t>
            </a:r>
            <a:endParaRPr kumimoji="0" lang="en-US" sz="3600" b="1" i="0" u="none" strike="noStrike" kern="0" cap="none" spc="0" normalizeH="0" baseline="0" noProof="0" dirty="0">
              <a:ln>
                <a:noFill/>
              </a:ln>
              <a:solidFill>
                <a:srgbClr val="000000"/>
              </a:solidFill>
              <a:effectLst/>
              <a:uLnTx/>
              <a:uFillTx/>
              <a:latin typeface="Oswald"/>
              <a:ea typeface="Oswald"/>
              <a:cs typeface="Oswald"/>
              <a:sym typeface="Oswald"/>
            </a:endParaRPr>
          </a:p>
        </p:txBody>
      </p:sp>
      <p:pic>
        <p:nvPicPr>
          <p:cNvPr id="6" name="Kép 5">
            <a:extLst>
              <a:ext uri="{FF2B5EF4-FFF2-40B4-BE49-F238E27FC236}">
                <a16:creationId xmlns:a16="http://schemas.microsoft.com/office/drawing/2014/main" xmlns="" id="{B82391EC-7A4F-4EC8-B046-F9C29B041665}"/>
              </a:ext>
            </a:extLst>
          </p:cNvPr>
          <p:cNvPicPr>
            <a:picLocks noChangeAspect="1"/>
          </p:cNvPicPr>
          <p:nvPr/>
        </p:nvPicPr>
        <p:blipFill>
          <a:blip r:embed="rId3" cstate="print"/>
          <a:stretch>
            <a:fillRect/>
          </a:stretch>
        </p:blipFill>
        <p:spPr>
          <a:xfrm>
            <a:off x="628768" y="780024"/>
            <a:ext cx="3214753" cy="2409902"/>
          </a:xfrm>
          <a:prstGeom prst="rect">
            <a:avLst/>
          </a:prstGeom>
        </p:spPr>
      </p:pic>
      <p:pic>
        <p:nvPicPr>
          <p:cNvPr id="7" name="Kép 6">
            <a:extLst>
              <a:ext uri="{FF2B5EF4-FFF2-40B4-BE49-F238E27FC236}">
                <a16:creationId xmlns:a16="http://schemas.microsoft.com/office/drawing/2014/main" xmlns="" id="{902678EB-C88F-4BFE-BE2D-74979FBC8BA3}"/>
              </a:ext>
            </a:extLst>
          </p:cNvPr>
          <p:cNvPicPr>
            <a:picLocks noChangeAspect="1"/>
          </p:cNvPicPr>
          <p:nvPr/>
        </p:nvPicPr>
        <p:blipFill>
          <a:blip r:embed="rId4" cstate="print"/>
          <a:stretch>
            <a:fillRect/>
          </a:stretch>
        </p:blipFill>
        <p:spPr>
          <a:xfrm>
            <a:off x="628768" y="3189926"/>
            <a:ext cx="3447707" cy="2409902"/>
          </a:xfrm>
          <a:prstGeom prst="rect">
            <a:avLst/>
          </a:prstGeom>
        </p:spPr>
      </p:pic>
      <p:pic>
        <p:nvPicPr>
          <p:cNvPr id="8" name="Kép 7">
            <a:extLst>
              <a:ext uri="{FF2B5EF4-FFF2-40B4-BE49-F238E27FC236}">
                <a16:creationId xmlns:a16="http://schemas.microsoft.com/office/drawing/2014/main" xmlns="" id="{DBE77415-1C9F-4F53-97C1-305FDF20D029}"/>
              </a:ext>
            </a:extLst>
          </p:cNvPr>
          <p:cNvPicPr>
            <a:picLocks noChangeAspect="1"/>
          </p:cNvPicPr>
          <p:nvPr/>
        </p:nvPicPr>
        <p:blipFill>
          <a:blip r:embed="rId5" cstate="print"/>
          <a:stretch>
            <a:fillRect/>
          </a:stretch>
        </p:blipFill>
        <p:spPr>
          <a:xfrm>
            <a:off x="5208598" y="1334538"/>
            <a:ext cx="5510982" cy="3926575"/>
          </a:xfrm>
          <a:prstGeom prst="rect">
            <a:avLst/>
          </a:prstGeom>
        </p:spPr>
      </p:pic>
    </p:spTree>
    <p:extLst>
      <p:ext uri="{BB962C8B-B14F-4D97-AF65-F5344CB8AC3E}">
        <p14:creationId xmlns:p14="http://schemas.microsoft.com/office/powerpoint/2010/main" xmlns="" val="1820187981"/>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1591</Words>
  <Application>Microsoft Office PowerPoint</Application>
  <PresentationFormat>Egyéni</PresentationFormat>
  <Paragraphs>109</Paragraphs>
  <Slides>25</Slides>
  <Notes>22</Notes>
  <HiddenSlides>0</HiddenSlides>
  <MMClips>0</MMClips>
  <ScaleCrop>false</ScaleCrop>
  <HeadingPairs>
    <vt:vector size="4" baseType="variant">
      <vt:variant>
        <vt:lpstr>Téma</vt:lpstr>
      </vt:variant>
      <vt:variant>
        <vt:i4>1</vt:i4>
      </vt:variant>
      <vt:variant>
        <vt:lpstr>Diacímek</vt:lpstr>
      </vt:variant>
      <vt:variant>
        <vt:i4>25</vt:i4>
      </vt:variant>
    </vt:vector>
  </HeadingPairs>
  <TitlesOfParts>
    <vt:vector size="26" baseType="lpstr">
      <vt:lpstr>Office-téma</vt:lpstr>
      <vt:lpstr>1. dia</vt:lpstr>
      <vt:lpstr>2. dia</vt:lpstr>
      <vt:lpstr>3. dia</vt:lpstr>
      <vt:lpstr>4. dia</vt:lpstr>
      <vt:lpstr>5. dia</vt:lpstr>
      <vt:lpstr>6. dia</vt:lpstr>
      <vt:lpstr>7. dia</vt:lpstr>
      <vt:lpstr>8. dia</vt:lpstr>
      <vt:lpstr>9. dia</vt:lpstr>
      <vt:lpstr>10. dia</vt:lpstr>
      <vt:lpstr>11. dia</vt:lpstr>
      <vt:lpstr>12. dia</vt:lpstr>
      <vt:lpstr>13. dia</vt:lpstr>
      <vt:lpstr>14. dia</vt:lpstr>
      <vt:lpstr>15. dia</vt:lpstr>
      <vt:lpstr>16. dia</vt:lpstr>
      <vt:lpstr>17. dia</vt:lpstr>
      <vt:lpstr>18. dia</vt:lpstr>
      <vt:lpstr>19. dia</vt:lpstr>
      <vt:lpstr>20. dia</vt:lpstr>
      <vt:lpstr>21. dia</vt:lpstr>
      <vt:lpstr>22. dia</vt:lpstr>
      <vt:lpstr>23. dia</vt:lpstr>
      <vt:lpstr>24. dia</vt:lpstr>
      <vt:lpstr>25. dia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Fenntarthatosagi Temahet</dc:creator>
  <cp:lastModifiedBy>Néder Katalin</cp:lastModifiedBy>
  <cp:revision>21</cp:revision>
  <dcterms:created xsi:type="dcterms:W3CDTF">2021-02-22T17:44:14Z</dcterms:created>
  <dcterms:modified xsi:type="dcterms:W3CDTF">2021-03-17T05:43:47Z</dcterms:modified>
</cp:coreProperties>
</file>